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14999079" r:id="rId2"/>
    <p:sldId id="14998744" r:id="rId3"/>
    <p:sldId id="3563" r:id="rId4"/>
    <p:sldId id="3544" r:id="rId5"/>
    <p:sldId id="14998587" r:id="rId6"/>
    <p:sldId id="14998625" r:id="rId7"/>
    <p:sldId id="14999072" r:id="rId8"/>
    <p:sldId id="3523" r:id="rId9"/>
    <p:sldId id="3524" r:id="rId10"/>
    <p:sldId id="3525" r:id="rId11"/>
    <p:sldId id="3526" r:id="rId12"/>
    <p:sldId id="3531" r:id="rId13"/>
    <p:sldId id="3527" r:id="rId14"/>
    <p:sldId id="14999078" r:id="rId15"/>
    <p:sldId id="14999073" r:id="rId16"/>
    <p:sldId id="3532" r:id="rId17"/>
    <p:sldId id="3567" r:id="rId18"/>
    <p:sldId id="14999080" r:id="rId19"/>
    <p:sldId id="14999081" r:id="rId20"/>
    <p:sldId id="3537" r:id="rId21"/>
    <p:sldId id="3538" r:id="rId22"/>
    <p:sldId id="3556" r:id="rId23"/>
    <p:sldId id="3573" r:id="rId24"/>
    <p:sldId id="14999082" r:id="rId25"/>
    <p:sldId id="14999075" r:id="rId26"/>
    <p:sldId id="3550" r:id="rId27"/>
    <p:sldId id="3553" r:id="rId28"/>
    <p:sldId id="3542" r:id="rId29"/>
    <p:sldId id="3539" r:id="rId30"/>
    <p:sldId id="3555" r:id="rId31"/>
    <p:sldId id="14999076" r:id="rId32"/>
    <p:sldId id="14999083" r:id="rId33"/>
    <p:sldId id="14999084" r:id="rId34"/>
    <p:sldId id="3558" r:id="rId35"/>
    <p:sldId id="14998909"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Y T" initials="YT"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5F7"/>
    <a:srgbClr val="00684D"/>
    <a:srgbClr val="00686C"/>
    <a:srgbClr val="8B8B8C"/>
    <a:srgbClr val="006C50"/>
    <a:srgbClr val="37AF8C"/>
    <a:srgbClr val="FFC000"/>
    <a:srgbClr val="9E7800"/>
    <a:srgbClr val="008F69"/>
    <a:srgbClr val="009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97" autoAdjust="0"/>
    <p:restoredTop sz="94842" autoAdjust="0"/>
  </p:normalViewPr>
  <p:slideViewPr>
    <p:cSldViewPr snapToGrid="0" showGuides="1">
      <p:cViewPr varScale="1">
        <p:scale>
          <a:sx n="106" d="100"/>
          <a:sy n="106" d="100"/>
        </p:scale>
        <p:origin x="966" y="132"/>
      </p:cViewPr>
      <p:guideLst>
        <p:guide orient="horz" pos="2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2026/5/22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E6519-A6B9-49B2-B970-F692C867C1CD}" type="datetimeFigureOut">
              <a:rPr lang="zh-CN" altLang="en-US" smtClean="0"/>
              <a:t>2026/5/22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C0775-4DFB-4ADB-9929-07C50394BA2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9E93CA12-07D2-0140-BE26-180740501DFA}" type="slidenum">
              <a:rPr kumimoji="1" lang="zh-CN" altLang="en-US" smtClean="0"/>
              <a:t>5</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t>18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t>24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3" name="Picture 2" descr="C:\Users\DELL\Desktop\1.jpg"/>
          <p:cNvPicPr>
            <a:picLocks noChangeAspect="1" noChangeArrowheads="1"/>
          </p:cNvPicPr>
          <p:nvPr userDrawn="1"/>
        </p:nvPicPr>
        <p:blipFill>
          <a:blip r:embed="rId2"/>
          <a:srcRect/>
          <a:stretch>
            <a:fillRect/>
          </a:stretch>
        </p:blipFill>
        <p:spPr bwMode="auto">
          <a:xfrm>
            <a:off x="763" y="0"/>
            <a:ext cx="12190476" cy="576000"/>
          </a:xfrm>
          <a:prstGeom prst="rect">
            <a:avLst/>
          </a:prstGeom>
          <a:noFill/>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BC0A4B-B009-4F08-BC83-3F19A6C8797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23.xml"/><Relationship Id="rId7" Type="http://schemas.openxmlformats.org/officeDocument/2006/relationships/slideLayout" Target="../slideLayouts/slideLayout7.xml"/><Relationship Id="rId12" Type="http://schemas.openxmlformats.org/officeDocument/2006/relationships/image" Target="../media/image7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72.png"/><Relationship Id="rId5" Type="http://schemas.openxmlformats.org/officeDocument/2006/relationships/tags" Target="../tags/tag25.xml"/><Relationship Id="rId10" Type="http://schemas.openxmlformats.org/officeDocument/2006/relationships/image" Target="../media/image71.png"/><Relationship Id="rId4" Type="http://schemas.openxmlformats.org/officeDocument/2006/relationships/tags" Target="../tags/tag24.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29.xml"/><Relationship Id="rId7" Type="http://schemas.openxmlformats.org/officeDocument/2006/relationships/image" Target="../media/image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jpeg"/><Relationship Id="rId5" Type="http://schemas.openxmlformats.org/officeDocument/2006/relationships/slideLayout" Target="../slideLayouts/slideLayout7.xml"/><Relationship Id="rId10" Type="http://schemas.openxmlformats.org/officeDocument/2006/relationships/image" Target="../media/image76.png"/><Relationship Id="rId4" Type="http://schemas.openxmlformats.org/officeDocument/2006/relationships/tags" Target="../tags/tag30.xml"/><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slideLayout" Target="../slideLayouts/slideLayout7.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2" Type="http://schemas.openxmlformats.org/officeDocument/2006/relationships/tags" Target="../tags/tag32.xml"/><Relationship Id="rId16" Type="http://schemas.openxmlformats.org/officeDocument/2006/relationships/image" Target="../media/image8.pn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image" Target="../media/image4.jpeg"/><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8.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81.png"/><Relationship Id="rId18" Type="http://schemas.openxmlformats.org/officeDocument/2006/relationships/image" Target="../media/image96.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80.png"/><Relationship Id="rId17" Type="http://schemas.openxmlformats.org/officeDocument/2006/relationships/image" Target="../media/image95.png"/><Relationship Id="rId2" Type="http://schemas.openxmlformats.org/officeDocument/2006/relationships/tags" Target="../tags/tag44.xml"/><Relationship Id="rId16" Type="http://schemas.openxmlformats.org/officeDocument/2006/relationships/image" Target="../media/image94.png"/><Relationship Id="rId20" Type="http://schemas.openxmlformats.org/officeDocument/2006/relationships/image" Target="../media/image89.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8.png"/><Relationship Id="rId5" Type="http://schemas.openxmlformats.org/officeDocument/2006/relationships/tags" Target="../tags/tag47.xml"/><Relationship Id="rId15" Type="http://schemas.openxmlformats.org/officeDocument/2006/relationships/image" Target="../media/image93.png"/><Relationship Id="rId10" Type="http://schemas.openxmlformats.org/officeDocument/2006/relationships/image" Target="../media/image4.jpeg"/><Relationship Id="rId19" Type="http://schemas.openxmlformats.org/officeDocument/2006/relationships/image" Target="../media/image97.jpeg"/><Relationship Id="rId4" Type="http://schemas.openxmlformats.org/officeDocument/2006/relationships/tags" Target="../tags/tag46.xml"/><Relationship Id="rId9" Type="http://schemas.openxmlformats.org/officeDocument/2006/relationships/slideLayout" Target="../slideLayouts/slideLayout7.xml"/><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05.png"/><Relationship Id="rId3" Type="http://schemas.openxmlformats.org/officeDocument/2006/relationships/image" Target="../media/image8.png"/><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png"/><Relationship Id="rId3" Type="http://schemas.openxmlformats.org/officeDocument/2006/relationships/image" Target="../media/image4.jpeg"/><Relationship Id="rId7" Type="http://schemas.openxmlformats.org/officeDocument/2006/relationships/image" Target="../media/image114.jpeg"/><Relationship Id="rId12" Type="http://schemas.openxmlformats.org/officeDocument/2006/relationships/image" Target="../media/image119.png"/><Relationship Id="rId2" Type="http://schemas.openxmlformats.org/officeDocument/2006/relationships/notesSlide" Target="../notesSlides/notesSlide9.xml"/><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jpeg"/><Relationship Id="rId5" Type="http://schemas.openxmlformats.org/officeDocument/2006/relationships/image" Target="../media/image112.png"/><Relationship Id="rId15" Type="http://schemas.openxmlformats.org/officeDocument/2006/relationships/image" Target="../media/image121.png"/><Relationship Id="rId10" Type="http://schemas.openxmlformats.org/officeDocument/2006/relationships/image" Target="../media/image117.png"/><Relationship Id="rId4" Type="http://schemas.openxmlformats.org/officeDocument/2006/relationships/image" Target="../media/image8.png"/><Relationship Id="rId9" Type="http://schemas.openxmlformats.org/officeDocument/2006/relationships/image" Target="../media/image116.jpeg"/><Relationship Id="rId1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9.jpeg"/><Relationship Id="rId3" Type="http://schemas.openxmlformats.org/officeDocument/2006/relationships/tags" Target="../tags/tag3.xml"/><Relationship Id="rId21" Type="http://schemas.openxmlformats.org/officeDocument/2006/relationships/slideLayout" Target="../slideLayouts/slideLayout12.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22.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3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1.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20.png"/><Relationship Id="rId28" Type="http://schemas.openxmlformats.org/officeDocument/2006/relationships/image" Target="../media/image31.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8.jpeg"/><Relationship Id="rId27" Type="http://schemas.openxmlformats.org/officeDocument/2006/relationships/image" Target="../media/image30.png"/><Relationship Id="rId30"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jpe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45.png"/><Relationship Id="rId12"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OG3A2642修"/>
          <p:cNvPicPr>
            <a:picLocks noChangeAspect="1"/>
          </p:cNvPicPr>
          <p:nvPr/>
        </p:nvPicPr>
        <p:blipFill>
          <a:blip r:embed="rId3">
            <a:alphaModFix amt="86000"/>
          </a:blip>
          <a:srcRect l="23423" r="17719"/>
          <a:stretch>
            <a:fillRect/>
          </a:stretch>
        </p:blipFill>
        <p:spPr>
          <a:xfrm>
            <a:off x="0" y="0"/>
            <a:ext cx="12192000" cy="6857365"/>
          </a:xfrm>
          <a:prstGeom prst="rect">
            <a:avLst/>
          </a:prstGeom>
        </p:spPr>
      </p:pic>
      <p:sp>
        <p:nvSpPr>
          <p:cNvPr id="8" name="文本框 7"/>
          <p:cNvSpPr txBox="1"/>
          <p:nvPr/>
        </p:nvSpPr>
        <p:spPr>
          <a:xfrm>
            <a:off x="-86820" y="-904902"/>
            <a:ext cx="13602795" cy="3770263"/>
          </a:xfrm>
          <a:prstGeom prst="rect">
            <a:avLst/>
          </a:prstGeom>
          <a:noFill/>
          <a:effectLst>
            <a:outerShdw blurRad="304800" dist="304800" dir="5400000" sx="36000" sy="36000" algn="ctr" rotWithShape="0">
              <a:schemeClr val="tx1"/>
            </a:outerShdw>
          </a:effectLst>
        </p:spPr>
        <p:txBody>
          <a:bodyPr wrap="square" rtlCol="0">
            <a:spAutoFit/>
          </a:bodyPr>
          <a:lstStyle/>
          <a:p>
            <a:pPr algn="l"/>
            <a:r>
              <a:rPr lang="en-US" altLang="zh-CN" sz="23900" b="1" i="1" kern="0" dirty="0">
                <a:solidFill>
                  <a:schemeClr val="bg2">
                    <a:lumMod val="75000"/>
                    <a:alpha val="5000"/>
                  </a:schemeClr>
                </a:solidFill>
                <a:latin typeface="Arial Black" panose="020B0A04020102090204" pitchFamily="34" charset="0"/>
                <a:ea typeface="思源黑体 CN Heavy" panose="020B0A00000000000000" pitchFamily="34" charset="-122"/>
                <a:cs typeface="Arial" panose="020B0604020202020204" pitchFamily="34" charset="0"/>
              </a:rPr>
              <a:t>INSIZE</a:t>
            </a:r>
            <a:endParaRPr lang="en-US" altLang="zh-CN" sz="23900" b="1" i="1" kern="0" dirty="0">
              <a:solidFill>
                <a:schemeClr val="bg2">
                  <a:lumMod val="75000"/>
                  <a:alpha val="5000"/>
                </a:schemeClr>
              </a:solidFill>
              <a:effectLst/>
              <a:latin typeface="Arial Black" panose="020B0A04020102090204" pitchFamily="34" charset="0"/>
              <a:ea typeface="思源黑体 CN Heavy" panose="020B0A00000000000000" pitchFamily="34" charset="-122"/>
              <a:cs typeface="Arial" panose="020B0604020202020204" pitchFamily="34" charset="0"/>
            </a:endParaRPr>
          </a:p>
        </p:txBody>
      </p:sp>
      <p:sp>
        <p:nvSpPr>
          <p:cNvPr id="12" name="文本框 11"/>
          <p:cNvSpPr txBox="1"/>
          <p:nvPr/>
        </p:nvSpPr>
        <p:spPr>
          <a:xfrm>
            <a:off x="638718" y="5718430"/>
            <a:ext cx="3034805" cy="400110"/>
          </a:xfrm>
          <a:prstGeom prst="rect">
            <a:avLst/>
          </a:prstGeom>
          <a:noFill/>
          <a:effectLst>
            <a:outerShdw blurRad="304800" dist="304800" dir="5400000" sx="36000" sy="36000" algn="ctr" rotWithShape="0">
              <a:schemeClr val="tx1"/>
            </a:outerShdw>
          </a:effectLst>
        </p:spPr>
        <p:txBody>
          <a:bodyPr wrap="none" rtlCol="0">
            <a:spAutoFit/>
          </a:bodyPr>
          <a:lstStyle/>
          <a:p>
            <a:r>
              <a:rPr lang="en-US" altLang="zh-CN" sz="2000" kern="0" dirty="0">
                <a:solidFill>
                  <a:schemeClr val="tx1">
                    <a:lumMod val="65000"/>
                    <a:lumOff val="35000"/>
                  </a:schemeClr>
                </a:solidFill>
                <a:latin typeface="Arial Black" panose="020B0A04020102090204" pitchFamily="34" charset="0"/>
                <a:ea typeface="思源黑体 CN Heavy" panose="020B0A00000000000000" pitchFamily="34" charset="-122"/>
              </a:rPr>
              <a:t>INSIZE EUROPE S.L.</a:t>
            </a:r>
            <a:endParaRPr lang="zh-CN" altLang="en-US" sz="2000" b="0" kern="0" dirty="0">
              <a:solidFill>
                <a:schemeClr val="tx1">
                  <a:lumMod val="65000"/>
                  <a:lumOff val="35000"/>
                </a:schemeClr>
              </a:solidFill>
              <a:effectLst/>
              <a:latin typeface="Arial Black" panose="020B0A04020102090204" pitchFamily="34" charset="0"/>
              <a:ea typeface="思源黑体 CN Heavy" panose="020B0A00000000000000" pitchFamily="34" charset="-122"/>
              <a:cs typeface="Arial Black" panose="020B0A04020102090204" pitchFamily="34" charset="0"/>
            </a:endParaRPr>
          </a:p>
        </p:txBody>
      </p:sp>
      <p:grpSp>
        <p:nvGrpSpPr>
          <p:cNvPr id="19" name="组合 18"/>
          <p:cNvGrpSpPr/>
          <p:nvPr/>
        </p:nvGrpSpPr>
        <p:grpSpPr>
          <a:xfrm>
            <a:off x="10887075" y="5837555"/>
            <a:ext cx="1045845" cy="732155"/>
            <a:chOff x="17145" y="9407"/>
            <a:chExt cx="1647" cy="1153"/>
          </a:xfrm>
        </p:grpSpPr>
        <p:sp>
          <p:nvSpPr>
            <p:cNvPr id="2" name="文本框 1"/>
            <p:cNvSpPr txBox="1"/>
            <p:nvPr/>
          </p:nvSpPr>
          <p:spPr>
            <a:xfrm>
              <a:off x="17145" y="10126"/>
              <a:ext cx="1647" cy="434"/>
            </a:xfrm>
            <a:prstGeom prst="rect">
              <a:avLst/>
            </a:prstGeom>
            <a:noFill/>
          </p:spPr>
          <p:txBody>
            <a:bodyPr wrap="none" rtlCol="0">
              <a:spAutoFit/>
            </a:bodyPr>
            <a:lstStyle/>
            <a:p>
              <a:pPr algn="l"/>
              <a:r>
                <a:rPr lang="en-US" altLang="zh-CN" sz="1200" kern="0" dirty="0">
                  <a:solidFill>
                    <a:schemeClr val="tx1">
                      <a:lumMod val="50000"/>
                      <a:lumOff val="50000"/>
                    </a:schemeClr>
                  </a:solidFill>
                  <a:effectLst/>
                  <a:latin typeface="Arial" panose="020B0604020202020204" pitchFamily="34" charset="0"/>
                  <a:ea typeface="思源黑体" panose="020B0500000000000000" pitchFamily="34" charset="-122"/>
                  <a:cs typeface="Arial" panose="020B0604020202020204" pitchFamily="34" charset="0"/>
                  <a:sym typeface="+mn-ea"/>
                </a:rPr>
                <a:t>V.1  05.2026</a:t>
              </a:r>
              <a:endParaRPr lang="en-US" altLang="zh-CN" sz="1200" b="0" kern="0" dirty="0">
                <a:solidFill>
                  <a:schemeClr val="tx1">
                    <a:lumMod val="65000"/>
                    <a:lumOff val="35000"/>
                  </a:schemeClr>
                </a:solidFill>
                <a:effectLst/>
                <a:ea typeface="思源黑体" panose="020B0500000000000000" pitchFamily="34" charset="-122"/>
                <a:cs typeface="Arial" panose="020B0604020202020204" pitchFamily="34" charset="0"/>
              </a:endParaRPr>
            </a:p>
          </p:txBody>
        </p:sp>
        <p:sp>
          <p:nvSpPr>
            <p:cNvPr id="3" name="矩形 2"/>
            <p:cNvSpPr/>
            <p:nvPr/>
          </p:nvSpPr>
          <p:spPr>
            <a:xfrm>
              <a:off x="17568" y="9407"/>
              <a:ext cx="1088" cy="72"/>
            </a:xfrm>
            <a:prstGeom prst="rect">
              <a:avLst/>
            </a:prstGeom>
            <a:gradFill>
              <a:gsLst>
                <a:gs pos="0">
                  <a:srgbClr val="00BC55"/>
                </a:gs>
                <a:gs pos="100000">
                  <a:srgbClr val="007033"/>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10475121" y="6076671"/>
            <a:ext cx="1448746" cy="253916"/>
          </a:xfrm>
          <a:prstGeom prst="rect">
            <a:avLst/>
          </a:prstGeom>
          <a:noFill/>
        </p:spPr>
        <p:txBody>
          <a:bodyPr wrap="square">
            <a:spAutoFit/>
          </a:bodyPr>
          <a:lstStyle/>
          <a:p>
            <a:pPr algn="r"/>
            <a:r>
              <a:rPr lang="en-US" altLang="zh-CN" sz="1050" dirty="0">
                <a:solidFill>
                  <a:schemeClr val="tx1">
                    <a:lumMod val="65000"/>
                    <a:lumOff val="35000"/>
                  </a:schemeClr>
                </a:solidFill>
                <a:latin typeface="Arial" panose="020B0604020202020204" pitchFamily="34" charset="0"/>
                <a:cs typeface="Arial" panose="020B0604020202020204" pitchFamily="34" charset="0"/>
              </a:rPr>
              <a:t>www.insize-eu.com</a:t>
            </a:r>
            <a:endParaRPr lang="zh-CN" altLang="en-US" sz="10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矩形: 圆角 6"/>
          <p:cNvSpPr/>
          <p:nvPr/>
        </p:nvSpPr>
        <p:spPr>
          <a:xfrm>
            <a:off x="740410" y="6216015"/>
            <a:ext cx="2795905" cy="26162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60095" y="6222365"/>
            <a:ext cx="3131820" cy="252730"/>
          </a:xfrm>
          <a:prstGeom prst="rect">
            <a:avLst/>
          </a:prstGeom>
          <a:noFill/>
        </p:spPr>
        <p:txBody>
          <a:bodyPr wrap="square">
            <a:spAutoFit/>
          </a:bodyPr>
          <a:lstStyle/>
          <a:p>
            <a:pPr algn="l">
              <a:buClrTx/>
              <a:buSzTx/>
              <a:buFontTx/>
            </a:pPr>
            <a:r>
              <a:rPr lang="zh-CN" altLang="en-US" sz="1050" dirty="0">
                <a:solidFill>
                  <a:schemeClr val="tx1">
                    <a:lumMod val="65000"/>
                    <a:lumOff val="35000"/>
                  </a:schemeClr>
                </a:solidFill>
                <a:latin typeface="Arial" panose="020B0604020202020204" pitchFamily="34" charset="0"/>
                <a:ea typeface="思源黑体 CN Regular" panose="020B0500000000000000" charset="-122"/>
                <a:cs typeface="Arial" panose="020B0604020202020204" pitchFamily="34" charset="0"/>
                <a:sym typeface="+mn-ea"/>
              </a:rPr>
              <a:t>MEASUREMENT SOLUTION PROVIDER</a:t>
            </a:r>
            <a:endParaRPr lang="zh-CN" altLang="en-US" sz="1050" dirty="0">
              <a:solidFill>
                <a:schemeClr val="tx1">
                  <a:lumMod val="65000"/>
                  <a:lumOff val="3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 name="标题 1"/>
          <p:cNvSpPr>
            <a:spLocks noGrp="1"/>
          </p:cNvSpPr>
          <p:nvPr/>
        </p:nvSpPr>
        <p:spPr>
          <a:xfrm>
            <a:off x="544195" y="1864360"/>
            <a:ext cx="6559550" cy="2734945"/>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DATA </a:t>
            </a:r>
          </a:p>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TRANSMISSION </a:t>
            </a:r>
          </a:p>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AND MANAGEMENT</a:t>
            </a:r>
          </a:p>
        </p:txBody>
      </p:sp>
      <p:pic>
        <p:nvPicPr>
          <p:cNvPr id="28" name="图片 27" descr="logo"/>
          <p:cNvPicPr>
            <a:picLocks noChangeAspect="1"/>
          </p:cNvPicPr>
          <p:nvPr/>
        </p:nvPicPr>
        <p:blipFill>
          <a:blip r:embed="rId4"/>
          <a:stretch>
            <a:fillRect/>
          </a:stretch>
        </p:blipFill>
        <p:spPr>
          <a:xfrm>
            <a:off x="638810" y="641985"/>
            <a:ext cx="1346200" cy="332105"/>
          </a:xfrm>
          <a:prstGeom prst="rect">
            <a:avLst/>
          </a:prstGeom>
        </p:spPr>
      </p:pic>
      <p:grpSp>
        <p:nvGrpSpPr>
          <p:cNvPr id="23" name="组合 22"/>
          <p:cNvGrpSpPr/>
          <p:nvPr/>
        </p:nvGrpSpPr>
        <p:grpSpPr>
          <a:xfrm>
            <a:off x="10185310" y="419691"/>
            <a:ext cx="1774459" cy="200055"/>
            <a:chOff x="9738091" y="357177"/>
            <a:chExt cx="1774459" cy="200055"/>
          </a:xfrm>
        </p:grpSpPr>
        <p:sp>
          <p:nvSpPr>
            <p:cNvPr id="24" name="文本框 23"/>
            <p:cNvSpPr txBox="1"/>
            <p:nvPr/>
          </p:nvSpPr>
          <p:spPr>
            <a:xfrm>
              <a:off x="9738091" y="357177"/>
              <a:ext cx="1774459" cy="200055"/>
            </a:xfrm>
            <a:prstGeom prst="rect">
              <a:avLst/>
            </a:prstGeom>
            <a:noFill/>
            <a:ln w="6350">
              <a:solidFill>
                <a:srgbClr val="F4F5F7"/>
              </a:solidFill>
            </a:ln>
          </p:spPr>
          <p:txBody>
            <a:bodyPr wrap="square">
              <a:spAutoFit/>
            </a:bodyPr>
            <a:lstStyle/>
            <a:p>
              <a:r>
                <a:rPr lang="en-US" altLang="zh-CN" sz="700" i="1" dirty="0">
                  <a:solidFill>
                    <a:schemeClr val="bg1"/>
                  </a:solidFill>
                  <a:latin typeface="Arial" panose="020B0604020202020204" pitchFamily="34" charset="0"/>
                  <a:cs typeface="Arial" panose="020B0604020202020204" pitchFamily="34" charset="0"/>
                </a:rPr>
                <a:t>Quality</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Innovation</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Service</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Value</a:t>
              </a:r>
              <a:endParaRPr lang="zh-CN" altLang="en-US" sz="700" i="1" dirty="0">
                <a:solidFill>
                  <a:schemeClr val="bg1"/>
                </a:solidFill>
                <a:latin typeface="Arial" panose="020B0604020202020204" pitchFamily="34" charset="0"/>
                <a:cs typeface="Arial" panose="020B0604020202020204" pitchFamily="34" charset="0"/>
              </a:endParaRPr>
            </a:p>
          </p:txBody>
        </p:sp>
        <p:grpSp>
          <p:nvGrpSpPr>
            <p:cNvPr id="25" name="组合 24"/>
            <p:cNvGrpSpPr/>
            <p:nvPr/>
          </p:nvGrpSpPr>
          <p:grpSpPr>
            <a:xfrm>
              <a:off x="10170427" y="380541"/>
              <a:ext cx="965488" cy="148703"/>
              <a:chOff x="10269621" y="371016"/>
              <a:chExt cx="965488" cy="203153"/>
            </a:xfrm>
          </p:grpSpPr>
          <p:cxnSp>
            <p:nvCxnSpPr>
              <p:cNvPr id="27" name="直接连接符 26"/>
              <p:cNvCxnSpPr/>
              <p:nvPr/>
            </p:nvCxnSpPr>
            <p:spPr>
              <a:xfrm>
                <a:off x="10812863"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235109"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269621"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92" y="0"/>
            <a:ext cx="12191407" cy="6858000"/>
            <a:chOff x="592" y="0"/>
            <a:chExt cx="12191407" cy="6858000"/>
          </a:xfrm>
        </p:grpSpPr>
        <p:grpSp>
          <p:nvGrpSpPr>
            <p:cNvPr id="13" name="组合 12"/>
            <p:cNvGrpSpPr/>
            <p:nvPr/>
          </p:nvGrpSpPr>
          <p:grpSpPr>
            <a:xfrm>
              <a:off x="592" y="0"/>
              <a:ext cx="12191407" cy="6858000"/>
              <a:chOff x="592" y="0"/>
              <a:chExt cx="12191407" cy="685800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7" name="矩形 2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2" name="矩形 31"/>
          <p:cNvSpPr/>
          <p:nvPr/>
        </p:nvSpPr>
        <p:spPr>
          <a:xfrm>
            <a:off x="-10795" y="1542239"/>
            <a:ext cx="6106796"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矩形 11"/>
          <p:cNvSpPr/>
          <p:nvPr/>
        </p:nvSpPr>
        <p:spPr>
          <a:xfrm>
            <a:off x="517429" y="3922523"/>
            <a:ext cx="6340571" cy="1849628"/>
          </a:xfrm>
          <a:prstGeom prst="rect">
            <a:avLst/>
          </a:prstGeom>
          <a:solidFill>
            <a:srgbClr val="FFFFFF"/>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矩形 13"/>
          <p:cNvSpPr/>
          <p:nvPr/>
        </p:nvSpPr>
        <p:spPr>
          <a:xfrm>
            <a:off x="7590668" y="3922523"/>
            <a:ext cx="4083904" cy="1849628"/>
          </a:xfrm>
          <a:prstGeom prst="rect">
            <a:avLst/>
          </a:prstGeom>
          <a:solidFill>
            <a:srgbClr val="FFFFFF"/>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矩形 3"/>
          <p:cNvSpPr/>
          <p:nvPr/>
        </p:nvSpPr>
        <p:spPr>
          <a:xfrm>
            <a:off x="517524" y="2661285"/>
            <a:ext cx="6340647" cy="145034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矩形 5"/>
          <p:cNvSpPr/>
          <p:nvPr/>
        </p:nvSpPr>
        <p:spPr>
          <a:xfrm>
            <a:off x="7590790" y="2658745"/>
            <a:ext cx="4083685" cy="145288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898312"/>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Receiver</a:t>
            </a:r>
            <a:endParaRPr lang="en-US" altLang="zh-CN" dirty="0"/>
          </a:p>
        </p:txBody>
      </p:sp>
      <p:pic>
        <p:nvPicPr>
          <p:cNvPr id="5" name="Picture 2" descr="C:\Users\DELL\Desktop\7315-2.png"/>
          <p:cNvPicPr>
            <a:picLocks noChangeAspect="1" noChangeArrowheads="1"/>
          </p:cNvPicPr>
          <p:nvPr/>
        </p:nvPicPr>
        <p:blipFill>
          <a:blip r:embed="rId5" cstate="print"/>
          <a:srcRect/>
          <a:stretch>
            <a:fillRect/>
          </a:stretch>
        </p:blipFill>
        <p:spPr bwMode="auto">
          <a:xfrm>
            <a:off x="8605475" y="1595356"/>
            <a:ext cx="1471313" cy="1411334"/>
          </a:xfrm>
          <a:prstGeom prst="rect">
            <a:avLst/>
          </a:prstGeom>
          <a:noFill/>
          <a:effectLst>
            <a:outerShdw blurRad="50800" dist="50800" dir="5400000" algn="ctr" rotWithShape="0">
              <a:schemeClr val="tx1">
                <a:lumMod val="85000"/>
                <a:lumOff val="15000"/>
              </a:schemeClr>
            </a:outerShdw>
          </a:effectLst>
        </p:spPr>
      </p:pic>
      <p:pic>
        <p:nvPicPr>
          <p:cNvPr id="9" name="Picture 4" descr="C:\Users\DELL\Desktop\7315-6.png"/>
          <p:cNvPicPr>
            <a:picLocks noChangeAspect="1" noChangeArrowheads="1"/>
          </p:cNvPicPr>
          <p:nvPr/>
        </p:nvPicPr>
        <p:blipFill>
          <a:blip r:embed="rId6" cstate="print"/>
          <a:srcRect/>
          <a:stretch>
            <a:fillRect/>
          </a:stretch>
        </p:blipFill>
        <p:spPr bwMode="auto">
          <a:xfrm>
            <a:off x="4461110" y="2276554"/>
            <a:ext cx="1153554" cy="742983"/>
          </a:xfrm>
          <a:prstGeom prst="rect">
            <a:avLst/>
          </a:prstGeom>
          <a:noFill/>
          <a:effectLst>
            <a:outerShdw blurRad="50800" dist="50800" dir="5400000" algn="ctr" rotWithShape="0">
              <a:schemeClr val="tx1">
                <a:lumMod val="85000"/>
                <a:lumOff val="15000"/>
              </a:schemeClr>
            </a:outerShdw>
          </a:effectLst>
        </p:spPr>
      </p:pic>
      <p:pic>
        <p:nvPicPr>
          <p:cNvPr id="10" name="Picture 2" descr="C:\Users\DELL\Desktop\7315-5.png"/>
          <p:cNvPicPr>
            <a:picLocks noChangeAspect="1" noChangeArrowheads="1"/>
          </p:cNvPicPr>
          <p:nvPr/>
        </p:nvPicPr>
        <p:blipFill>
          <a:blip r:embed="rId7" cstate="print"/>
          <a:srcRect/>
          <a:stretch>
            <a:fillRect/>
          </a:stretch>
        </p:blipFill>
        <p:spPr bwMode="auto">
          <a:xfrm>
            <a:off x="1091689" y="2265079"/>
            <a:ext cx="1172798" cy="741610"/>
          </a:xfrm>
          <a:prstGeom prst="rect">
            <a:avLst/>
          </a:prstGeom>
          <a:noFill/>
          <a:effectLst>
            <a:outerShdw blurRad="50800" dist="50800" dir="5400000" algn="ctr" rotWithShape="0">
              <a:schemeClr val="tx1">
                <a:lumMod val="85000"/>
                <a:lumOff val="15000"/>
              </a:schemeClr>
            </a:outerShdw>
          </a:effectLst>
        </p:spPr>
      </p:pic>
      <p:sp>
        <p:nvSpPr>
          <p:cNvPr id="17" name="文本框 16"/>
          <p:cNvSpPr txBox="1"/>
          <p:nvPr/>
        </p:nvSpPr>
        <p:spPr>
          <a:xfrm>
            <a:off x="3096260" y="6150410"/>
            <a:ext cx="5854700" cy="400110"/>
          </a:xfrm>
          <a:prstGeom prst="rect">
            <a:avLst/>
          </a:prstGeom>
          <a:noFill/>
        </p:spPr>
        <p:txBody>
          <a:bodyPr wrap="square" rtlCol="0">
            <a:spAutoFit/>
          </a:bodyPr>
          <a:lstStyle/>
          <a:p>
            <a:pPr algn="ctr"/>
            <a:r>
              <a:rPr lang="en-US" altLang="zh-CN" sz="1000" b="0" kern="0" dirty="0">
                <a:solidFill>
                  <a:schemeClr val="bg1">
                    <a:lumMod val="10000"/>
                  </a:schemeClr>
                </a:solidFill>
                <a:effectLst/>
                <a:latin typeface="Arial" panose="020B0604020202020204" pitchFamily="34" charset="0"/>
                <a:ea typeface="思源黑体 CN Regular" panose="020B0500000000000000" charset="-122"/>
                <a:cs typeface="Arial" panose="020B0604020202020204" pitchFamily="34" charset="0"/>
              </a:rPr>
              <a:t>The data entry jump direction can be switched according to needs, either downwards or to the right. Custom output formats can also be tailored.</a:t>
            </a:r>
            <a:endParaRPr lang="zh-CN" altLang="en-US" sz="1000" b="0" kern="0" dirty="0">
              <a:solidFill>
                <a:schemeClr val="bg1">
                  <a:lumMod val="10000"/>
                </a:schemeClr>
              </a:solidFill>
              <a:effectLst/>
              <a:latin typeface="Arial" panose="020B0604020202020204" pitchFamily="34" charset="0"/>
              <a:ea typeface="思源黑体 CN Regular" panose="020B0500000000000000" charset="-122"/>
              <a:cs typeface="Arial" panose="020B0604020202020204" pitchFamily="34" charset="0"/>
            </a:endParaRPr>
          </a:p>
        </p:txBody>
      </p:sp>
      <p:grpSp>
        <p:nvGrpSpPr>
          <p:cNvPr id="2" name="组合 1"/>
          <p:cNvGrpSpPr/>
          <p:nvPr/>
        </p:nvGrpSpPr>
        <p:grpSpPr>
          <a:xfrm>
            <a:off x="734449" y="3194263"/>
            <a:ext cx="3019447" cy="739822"/>
            <a:chOff x="734449" y="2668136"/>
            <a:chExt cx="2602693" cy="739822"/>
          </a:xfrm>
        </p:grpSpPr>
        <p:sp>
          <p:nvSpPr>
            <p:cNvPr id="21" name="文本框 20"/>
            <p:cNvSpPr txBox="1"/>
            <p:nvPr/>
          </p:nvSpPr>
          <p:spPr>
            <a:xfrm>
              <a:off x="735084" y="2668136"/>
              <a:ext cx="2602058" cy="461665"/>
            </a:xfrm>
            <a:prstGeom prst="rect">
              <a:avLst/>
            </a:prstGeom>
            <a:noFill/>
          </p:spPr>
          <p:txBody>
            <a:bodyPr wrap="square" rtlCol="0">
              <a:spAutoFit/>
            </a:bodyPr>
            <a:lstStyle/>
            <a:p>
              <a:pPr>
                <a:spcBef>
                  <a:spcPts val="0"/>
                </a:spcBef>
              </a:pPr>
              <a:r>
                <a:rPr lang="en-US" altLang="zh-CN" sz="1200" dirty="0">
                  <a:solidFill>
                    <a:srgbClr val="FFFFFF"/>
                  </a:solidFill>
                  <a:latin typeface="Arial Black" panose="020B0A04020102090204" pitchFamily="34" charset="0"/>
                  <a:sym typeface="+mn-ea"/>
                </a:rPr>
                <a:t>Single Channel Receiver</a:t>
              </a:r>
              <a:endParaRPr lang="en-US" altLang="zh-CN" sz="1200" dirty="0">
                <a:solidFill>
                  <a:srgbClr val="FFFFFF"/>
                </a:solidFill>
                <a:latin typeface="Arial Black" panose="020B0A04020102090204" pitchFamily="34" charset="0"/>
              </a:endParaRP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(Keyboard Signals)</a:t>
              </a:r>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22" name="文本框 21"/>
            <p:cNvSpPr txBox="1"/>
            <p:nvPr/>
          </p:nvSpPr>
          <p:spPr>
            <a:xfrm>
              <a:off x="734449" y="3177126"/>
              <a:ext cx="2602058" cy="230832"/>
            </a:xfrm>
            <a:prstGeom prst="rect">
              <a:avLst/>
            </a:prstGeom>
            <a:noFill/>
          </p:spPr>
          <p:txBody>
            <a:bodyPr wrap="square" rtlCol="0">
              <a:spAutoFit/>
            </a:bodyPr>
            <a:lstStyle/>
            <a:p>
              <a:r>
                <a:rPr lang="en-US" altLang="zh-CN" sz="900" b="0" dirty="0">
                  <a:solidFill>
                    <a:srgbClr val="FFFFFF"/>
                  </a:solidFill>
                  <a:latin typeface="Arial" panose="020B0604020202020204"/>
                  <a:sym typeface="+mn-ea"/>
                </a:rPr>
                <a:t>can be connected to 1 transmitter</a:t>
              </a:r>
              <a:endParaRPr lang="zh-CN" altLang="en-US" sz="900" b="0" kern="0" dirty="0">
                <a:solidFill>
                  <a:schemeClr val="accent1"/>
                </a:solidFill>
                <a:effectLst/>
                <a:latin typeface="思源黑体 CN Regular" panose="020B0500000000000000" charset="-122"/>
                <a:ea typeface="思源黑体 CN Regular" panose="020B0500000000000000" charset="-122"/>
              </a:endParaRPr>
            </a:p>
          </p:txBody>
        </p:sp>
      </p:grpSp>
      <p:grpSp>
        <p:nvGrpSpPr>
          <p:cNvPr id="24" name="组合 23"/>
          <p:cNvGrpSpPr/>
          <p:nvPr/>
        </p:nvGrpSpPr>
        <p:grpSpPr>
          <a:xfrm>
            <a:off x="3987165" y="3191363"/>
            <a:ext cx="2807910" cy="736941"/>
            <a:chOff x="738059" y="2526827"/>
            <a:chExt cx="2807910" cy="736941"/>
          </a:xfrm>
        </p:grpSpPr>
        <p:sp>
          <p:nvSpPr>
            <p:cNvPr id="25" name="文本框 24"/>
            <p:cNvSpPr txBox="1"/>
            <p:nvPr/>
          </p:nvSpPr>
          <p:spPr>
            <a:xfrm>
              <a:off x="738059" y="2526827"/>
              <a:ext cx="2807910" cy="461665"/>
            </a:xfrm>
            <a:prstGeom prst="rect">
              <a:avLst/>
            </a:prstGeom>
            <a:noFill/>
          </p:spPr>
          <p:txBody>
            <a:bodyPr wrap="square" rtlCol="0">
              <a:spAutoFit/>
            </a:bodyPr>
            <a:lstStyle/>
            <a:p>
              <a:pPr>
                <a:spcBef>
                  <a:spcPts val="0"/>
                </a:spcBef>
              </a:pPr>
              <a:r>
                <a:rPr lang="en-US" altLang="zh-CN" sz="1200" dirty="0">
                  <a:solidFill>
                    <a:srgbClr val="FFFFFF"/>
                  </a:solidFill>
                  <a:latin typeface="Arial Black" panose="020B0A04020102090204" pitchFamily="34" charset="0"/>
                  <a:sym typeface="+mn-ea"/>
                </a:rPr>
                <a:t>Multichannel Receiver</a:t>
              </a:r>
              <a:endParaRPr lang="en-US" altLang="zh-CN" sz="1200" dirty="0">
                <a:solidFill>
                  <a:srgbClr val="FFFFFF"/>
                </a:solidFill>
                <a:latin typeface="Arial Black" panose="020B0A04020102090204" pitchFamily="34" charset="0"/>
              </a:endParaRP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(Keyboard Signals)</a:t>
              </a:r>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26" name="文本框 25"/>
            <p:cNvSpPr txBox="1"/>
            <p:nvPr/>
          </p:nvSpPr>
          <p:spPr>
            <a:xfrm>
              <a:off x="738059" y="3032936"/>
              <a:ext cx="2602058" cy="230832"/>
            </a:xfrm>
            <a:prstGeom prst="rect">
              <a:avLst/>
            </a:prstGeom>
            <a:noFill/>
          </p:spPr>
          <p:txBody>
            <a:bodyPr wrap="square" rtlCol="0">
              <a:spAutoFit/>
            </a:bodyPr>
            <a:lstStyle/>
            <a:p>
              <a:r>
                <a:rPr lang="en-US" altLang="zh-CN" sz="900" b="0" dirty="0">
                  <a:solidFill>
                    <a:srgbClr val="FFFFFF"/>
                  </a:solidFill>
                  <a:latin typeface="Arial" panose="020B0604020202020204"/>
                  <a:sym typeface="+mn-ea"/>
                </a:rPr>
                <a:t>can be connected to 6 transmitters</a:t>
              </a:r>
              <a:endParaRPr lang="zh-CN" altLang="en-US" sz="900" b="0" kern="0" dirty="0">
                <a:solidFill>
                  <a:schemeClr val="accent1"/>
                </a:solidFill>
                <a:effectLst/>
                <a:latin typeface="思源黑体 CN Regular" panose="020B0500000000000000" charset="-122"/>
                <a:ea typeface="思源黑体 CN Regular" panose="020B0500000000000000" charset="-122"/>
              </a:endParaRPr>
            </a:p>
          </p:txBody>
        </p:sp>
      </p:grpSp>
      <p:grpSp>
        <p:nvGrpSpPr>
          <p:cNvPr id="28" name="组合 27"/>
          <p:cNvGrpSpPr/>
          <p:nvPr/>
        </p:nvGrpSpPr>
        <p:grpSpPr>
          <a:xfrm>
            <a:off x="7843804" y="3189988"/>
            <a:ext cx="3830670" cy="882471"/>
            <a:chOff x="656427" y="2526827"/>
            <a:chExt cx="3830670" cy="882471"/>
          </a:xfrm>
        </p:grpSpPr>
        <p:sp>
          <p:nvSpPr>
            <p:cNvPr id="29" name="文本框 28"/>
            <p:cNvSpPr txBox="1"/>
            <p:nvPr/>
          </p:nvSpPr>
          <p:spPr>
            <a:xfrm>
              <a:off x="656427" y="2526827"/>
              <a:ext cx="3681095" cy="555625"/>
            </a:xfrm>
            <a:prstGeom prst="rect">
              <a:avLst/>
            </a:prstGeom>
            <a:noFill/>
          </p:spPr>
          <p:txBody>
            <a:bodyPr wrap="square" rtlCol="0">
              <a:noAutofit/>
            </a:bodyPr>
            <a:lstStyle/>
            <a:p>
              <a:pPr>
                <a:spcBef>
                  <a:spcPts val="0"/>
                </a:spcBef>
              </a:pPr>
              <a:r>
                <a:rPr lang="en-US" altLang="zh-CN" sz="1200" dirty="0">
                  <a:solidFill>
                    <a:srgbClr val="FFFFFF"/>
                  </a:solidFill>
                  <a:latin typeface="Arial Black" panose="020B0A04020102090204" pitchFamily="34" charset="0"/>
                  <a:sym typeface="+mn-ea"/>
                </a:rPr>
                <a:t>Multichannel Receiver </a:t>
              </a: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(virtual com port)</a:t>
              </a:r>
              <a:endParaRPr lang="en-US" altLang="zh-CN" sz="1200" dirty="0">
                <a:solidFill>
                  <a:srgbClr val="FFFFFF"/>
                </a:solidFill>
                <a:latin typeface="Arial Black" panose="020B0A04020102090204" pitchFamily="34" charset="0"/>
                <a:cs typeface="楷体_GB2312" panose="02010609030101010101" pitchFamily="49" charset="-122"/>
              </a:endParaRPr>
            </a:p>
            <a:p>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30" name="文本框 29"/>
            <p:cNvSpPr txBox="1"/>
            <p:nvPr/>
          </p:nvSpPr>
          <p:spPr>
            <a:xfrm>
              <a:off x="685240" y="3039966"/>
              <a:ext cx="3801857" cy="369332"/>
            </a:xfrm>
            <a:prstGeom prst="rect">
              <a:avLst/>
            </a:prstGeom>
            <a:noFill/>
          </p:spPr>
          <p:txBody>
            <a:bodyPr wrap="square" rtlCol="0">
              <a:spAutoFit/>
            </a:bodyPr>
            <a:lstStyle/>
            <a:p>
              <a:pPr>
                <a:spcBef>
                  <a:spcPts val="0"/>
                </a:spcBef>
              </a:pPr>
              <a:r>
                <a:rPr lang="en-US" altLang="zh-CN" sz="900" b="0" dirty="0">
                  <a:solidFill>
                    <a:srgbClr val="FFFFFF"/>
                  </a:solidFill>
                  <a:latin typeface="Arial" panose="020B0604020202020204" pitchFamily="34" charset="0"/>
                  <a:cs typeface="Arial" panose="020B0604020202020204" pitchFamily="34" charset="0"/>
                  <a:sym typeface="+mn-ea"/>
                </a:rPr>
                <a:t>can be connected to 16</a:t>
              </a:r>
              <a:r>
                <a:rPr lang="en-US" altLang="zh-CN" sz="900" b="0" dirty="0">
                  <a:solidFill>
                    <a:srgbClr val="FF0000"/>
                  </a:solidFill>
                  <a:latin typeface="Arial" panose="020B0604020202020204" pitchFamily="34" charset="0"/>
                  <a:ea typeface="思源黑体 CN Regular" panose="020B0500000000000000" charset="-122"/>
                  <a:cs typeface="Arial" panose="020B0604020202020204" pitchFamily="34" charset="0"/>
                  <a:sym typeface="+mn-ea"/>
                </a:rPr>
                <a:t> </a:t>
              </a:r>
              <a:r>
                <a:rPr lang="en-US" altLang="zh-CN" sz="900" b="0" dirty="0">
                  <a:solidFill>
                    <a:srgbClr val="FFFFFF"/>
                  </a:solidFill>
                  <a:latin typeface="Arial" panose="020B0604020202020204" pitchFamily="34" charset="0"/>
                  <a:cs typeface="Arial" panose="020B0604020202020204" pitchFamily="34" charset="0"/>
                  <a:sym typeface="+mn-ea"/>
                </a:rPr>
                <a:t>transmitters, each has an unique identification code</a:t>
              </a:r>
              <a:endParaRPr lang="en-US" altLang="zh-CN" sz="900" b="0" dirty="0">
                <a:solidFill>
                  <a:schemeClr val="accent1"/>
                </a:solidFill>
                <a:latin typeface="Arial" panose="020B0604020202020204" pitchFamily="34" charset="0"/>
                <a:ea typeface="思源黑体 CN Regular" panose="020B0500000000000000" charset="-122"/>
                <a:cs typeface="Arial" panose="020B0604020202020204" pitchFamily="34" charset="0"/>
              </a:endParaRPr>
            </a:p>
          </p:txBody>
        </p:sp>
      </p:grpSp>
      <p:sp>
        <p:nvSpPr>
          <p:cNvPr id="36" name="文本框 35"/>
          <p:cNvSpPr txBox="1"/>
          <p:nvPr/>
        </p:nvSpPr>
        <p:spPr>
          <a:xfrm>
            <a:off x="7914979" y="4254358"/>
            <a:ext cx="2949525" cy="694421"/>
          </a:xfrm>
          <a:prstGeom prst="rect">
            <a:avLst/>
          </a:prstGeom>
          <a:noFill/>
        </p:spPr>
        <p:txBody>
          <a:bodyPr wrap="none" rtlCol="0">
            <a:spAutoFit/>
          </a:bodyPr>
          <a:lstStyle/>
          <a:p>
            <a:pPr marL="90170" indent="-90170" algn="just">
              <a:lnSpc>
                <a:spcPct val="150000"/>
              </a:lnSpc>
              <a:spcBef>
                <a:spcPts val="0"/>
              </a:spcBef>
              <a:buFont typeface="Arial" panose="020B0604020202020204" pitchFamily="34" charset="0"/>
              <a:buChar char="•"/>
              <a:defRPr/>
            </a:pPr>
            <a:r>
              <a:rPr lang="en-US" altLang="zh-CN" sz="900" kern="0" dirty="0">
                <a:solidFill>
                  <a:srgbClr val="303030"/>
                </a:solidFill>
                <a:latin typeface="Arial" panose="020B0604020202020204" pitchFamily="34" charset="0"/>
                <a:ea typeface="思源黑体 CN Regular" panose="020B0500000000000000" charset="-122"/>
                <a:cs typeface="Arial" panose="020B0604020202020204" pitchFamily="34" charset="0"/>
              </a:rPr>
              <a:t>For computers with windows system.</a:t>
            </a:r>
          </a:p>
          <a:p>
            <a:pPr marL="90170" indent="-90170" algn="just">
              <a:lnSpc>
                <a:spcPct val="150000"/>
              </a:lnSpc>
              <a:spcBef>
                <a:spcPts val="0"/>
              </a:spcBef>
              <a:buFont typeface="Arial" panose="020B0604020202020204" pitchFamily="34" charset="0"/>
              <a:buChar char="•"/>
              <a:defRPr/>
            </a:pPr>
            <a:r>
              <a:rPr lang="en-US" altLang="zh-CN" sz="900" kern="0" dirty="0">
                <a:solidFill>
                  <a:srgbClr val="303030"/>
                </a:solidFill>
                <a:latin typeface="Arial" panose="020B0604020202020204" pitchFamily="34" charset="0"/>
                <a:ea typeface="思源黑体 CN Regular" panose="020B0500000000000000" charset="-122"/>
                <a:cs typeface="Arial" panose="020B0604020202020204" pitchFamily="34" charset="0"/>
              </a:rPr>
              <a:t>Outputs serial port signals, to be used with software.</a:t>
            </a:r>
          </a:p>
          <a:p>
            <a:pPr algn="l">
              <a:lnSpc>
                <a:spcPct val="150000"/>
              </a:lnSpc>
            </a:pPr>
            <a:endParaRPr lang="zh-CN" altLang="en-US" sz="900" b="0" kern="0" dirty="0">
              <a:solidFill>
                <a:srgbClr val="231916"/>
              </a:solidFill>
              <a:effectLst/>
              <a:ea typeface="思源黑体 CN Regular" panose="020B0500000000000000" charset="-122"/>
              <a:cs typeface="Arial" panose="020B0604020202020204" pitchFamily="34" charset="0"/>
            </a:endParaRPr>
          </a:p>
        </p:txBody>
      </p:sp>
      <p:sp>
        <p:nvSpPr>
          <p:cNvPr id="35" name="文本框 34"/>
          <p:cNvSpPr txBox="1"/>
          <p:nvPr/>
        </p:nvSpPr>
        <p:spPr>
          <a:xfrm>
            <a:off x="734449" y="4242435"/>
            <a:ext cx="5742257" cy="1313116"/>
          </a:xfrm>
          <a:prstGeom prst="rect">
            <a:avLst/>
          </a:prstGeom>
          <a:noFill/>
        </p:spPr>
        <p:txBody>
          <a:bodyPr wrap="square" rtlCol="0">
            <a:spAutoFit/>
          </a:bodyPr>
          <a:lstStyle/>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For computers and mobile phone with Windows, Android, and iOS system</a:t>
            </a:r>
            <a:endParaRPr lang="en-US" altLang="zh-CN" sz="900" b="0" dirty="0">
              <a:solidFill>
                <a:srgbClr val="FF0000"/>
              </a:solidFill>
              <a:latin typeface="Arial" panose="020B0604020202020204" pitchFamily="34" charset="0"/>
              <a:ea typeface="思源黑体 CN Regular" panose="020B0500000000000000" charset="-122"/>
              <a:cs typeface="Arial" panose="020B0604020202020204" pitchFamily="34" charset="0"/>
            </a:endParaRP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Recognized as HID keyboard device, the transmitted data is recognized by computers or mobile phones as keyboard input data and press enter key, such as 12.34 </a:t>
            </a:r>
            <a:r>
              <a:rPr lang="en-US" altLang="en-US"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a:t>
            </a: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No need to install drivers and softwares.</a:t>
            </a: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Data can be transmitted to excel, word, txt etc.</a:t>
            </a: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For any softwares which can receive keyboard signal.</a:t>
            </a:r>
          </a:p>
        </p:txBody>
      </p:sp>
      <p:sp>
        <p:nvSpPr>
          <p:cNvPr id="8" name="文本框 21"/>
          <p:cNvSpPr txBox="1"/>
          <p:nvPr/>
        </p:nvSpPr>
        <p:spPr>
          <a:xfrm>
            <a:off x="565149"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sym typeface="+mn-ea"/>
              </a:rPr>
              <a:t> </a:t>
            </a:r>
            <a:r>
              <a:rPr lang="en-US" altLang="zh-CN" dirty="0">
                <a:sym typeface="+mn-ea"/>
              </a:rPr>
              <a:t>The receiver connects to the transmitter or built-in wireless measuring tool, receiving data wirelessly.</a:t>
            </a:r>
            <a:endParaRPr lang="en-US" altLang="zh-CN" dirty="0"/>
          </a:p>
        </p:txBody>
      </p:sp>
      <p:grpSp>
        <p:nvGrpSpPr>
          <p:cNvPr id="7" name="组合 6"/>
          <p:cNvGrpSpPr/>
          <p:nvPr/>
        </p:nvGrpSpPr>
        <p:grpSpPr>
          <a:xfrm>
            <a:off x="2961945" y="6061805"/>
            <a:ext cx="6670675" cy="617855"/>
            <a:chOff x="2264487" y="6162675"/>
            <a:chExt cx="6670650" cy="390525"/>
          </a:xfrm>
        </p:grpSpPr>
        <p:cxnSp>
          <p:nvCxnSpPr>
            <p:cNvPr id="11" name="直接连接符 10"/>
            <p:cNvCxnSpPr/>
            <p:nvPr/>
          </p:nvCxnSpPr>
          <p:spPr bwMode="auto">
            <a:xfrm>
              <a:off x="2264487" y="6162675"/>
              <a:ext cx="6670650"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直接连接符 32"/>
            <p:cNvCxnSpPr/>
            <p:nvPr/>
          </p:nvCxnSpPr>
          <p:spPr bwMode="auto">
            <a:xfrm>
              <a:off x="2264487" y="6553200"/>
              <a:ext cx="6670650"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34" name="直接连接符 33"/>
          <p:cNvCxnSpPr/>
          <p:nvPr/>
        </p:nvCxnSpPr>
        <p:spPr bwMode="auto">
          <a:xfrm>
            <a:off x="2760662" y="6056762"/>
            <a:ext cx="6670675" cy="0"/>
          </a:xfrm>
          <a:prstGeom prst="line">
            <a:avLst/>
          </a:prstGeom>
          <a:ln w="12700">
            <a:solidFill>
              <a:schemeClr val="tx1">
                <a:lumMod val="65000"/>
                <a:lumOff val="3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bwMode="auto">
          <a:xfrm>
            <a:off x="2760662" y="6658351"/>
            <a:ext cx="6670675" cy="0"/>
          </a:xfrm>
          <a:prstGeom prst="line">
            <a:avLst/>
          </a:prstGeom>
          <a:ln w="12700">
            <a:solidFill>
              <a:schemeClr val="tx1">
                <a:lumMod val="65000"/>
                <a:lumOff val="3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2" y="0"/>
            <a:ext cx="12191407" cy="6858000"/>
            <a:chOff x="592" y="0"/>
            <a:chExt cx="12191407" cy="6858000"/>
          </a:xfrm>
        </p:grpSpPr>
        <p:grpSp>
          <p:nvGrpSpPr>
            <p:cNvPr id="6" name="组合 5"/>
            <p:cNvGrpSpPr/>
            <p:nvPr/>
          </p:nvGrpSpPr>
          <p:grpSpPr>
            <a:xfrm>
              <a:off x="592" y="0"/>
              <a:ext cx="12191407" cy="6858000"/>
              <a:chOff x="592" y="0"/>
              <a:chExt cx="12191407" cy="685800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9" name="矩形: 圆角 8"/>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7" name="矩形 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矩形 14"/>
          <p:cNvSpPr/>
          <p:nvPr/>
        </p:nvSpPr>
        <p:spPr>
          <a:xfrm>
            <a:off x="-10795" y="1542239"/>
            <a:ext cx="8373746"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715" y="670653"/>
            <a:ext cx="9997440"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Excel </a:t>
            </a:r>
            <a:r>
              <a:rPr lang="en-US" altLang="zh-CN" dirty="0">
                <a:sym typeface="+mn-ea"/>
              </a:rPr>
              <a:t>Directional </a:t>
            </a:r>
            <a:r>
              <a:rPr lang="en-US" altLang="zh-CN" dirty="0"/>
              <a:t>Input Software </a:t>
            </a:r>
          </a:p>
          <a:p>
            <a:r>
              <a:rPr lang="en-US" altLang="zh-CN" dirty="0"/>
              <a:t>(7315-2 Receiver Included)</a:t>
            </a:r>
            <a:endParaRPr lang="zh-CN" altLang="en-US" dirty="0"/>
          </a:p>
        </p:txBody>
      </p:sp>
      <p:grpSp>
        <p:nvGrpSpPr>
          <p:cNvPr id="16" name="组合 15"/>
          <p:cNvGrpSpPr/>
          <p:nvPr/>
        </p:nvGrpSpPr>
        <p:grpSpPr>
          <a:xfrm>
            <a:off x="1193482" y="2503977"/>
            <a:ext cx="9805035" cy="3880281"/>
            <a:chOff x="624840" y="2115185"/>
            <a:chExt cx="10920730" cy="4321810"/>
          </a:xfrm>
        </p:grpSpPr>
        <p:grpSp>
          <p:nvGrpSpPr>
            <p:cNvPr id="96" name="组合 95"/>
            <p:cNvGrpSpPr/>
            <p:nvPr/>
          </p:nvGrpSpPr>
          <p:grpSpPr>
            <a:xfrm>
              <a:off x="2177506" y="4119798"/>
              <a:ext cx="7387627" cy="1929726"/>
              <a:chOff x="2177465" y="4119941"/>
              <a:chExt cx="7387622" cy="1929726"/>
            </a:xfrm>
          </p:grpSpPr>
          <p:sp>
            <p:nvSpPr>
              <p:cNvPr id="43" name="箭头: 下 42"/>
              <p:cNvSpPr/>
              <p:nvPr/>
            </p:nvSpPr>
            <p:spPr>
              <a:xfrm>
                <a:off x="2177465" y="51574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7" name="箭头: 下 56"/>
              <p:cNvSpPr/>
              <p:nvPr/>
            </p:nvSpPr>
            <p:spPr>
              <a:xfrm>
                <a:off x="9478978" y="422892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8" name="箭头: 下 57"/>
              <p:cNvSpPr/>
              <p:nvPr/>
            </p:nvSpPr>
            <p:spPr>
              <a:xfrm>
                <a:off x="9478978" y="449678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9" name="箭头: 下 58"/>
              <p:cNvSpPr/>
              <p:nvPr/>
            </p:nvSpPr>
            <p:spPr>
              <a:xfrm>
                <a:off x="9478978" y="4764645"/>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0" name="箭头: 下 59"/>
              <p:cNvSpPr/>
              <p:nvPr/>
            </p:nvSpPr>
            <p:spPr>
              <a:xfrm>
                <a:off x="9478978" y="503250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1" name="箭头: 下 60"/>
              <p:cNvSpPr/>
              <p:nvPr/>
            </p:nvSpPr>
            <p:spPr>
              <a:xfrm>
                <a:off x="9478978" y="529080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2" name="箭头: 下 61"/>
              <p:cNvSpPr/>
              <p:nvPr/>
            </p:nvSpPr>
            <p:spPr>
              <a:xfrm>
                <a:off x="9478978" y="555866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3" name="箭头: 下 62"/>
              <p:cNvSpPr/>
              <p:nvPr/>
            </p:nvSpPr>
            <p:spPr>
              <a:xfrm rot="16200000">
                <a:off x="8210081" y="395372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4" name="箭头: 下 63"/>
              <p:cNvSpPr/>
              <p:nvPr/>
            </p:nvSpPr>
            <p:spPr>
              <a:xfrm rot="16200000">
                <a:off x="8210082" y="4212904"/>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5" name="箭头: 下 64"/>
              <p:cNvSpPr/>
              <p:nvPr/>
            </p:nvSpPr>
            <p:spPr>
              <a:xfrm rot="16200000">
                <a:off x="8210081" y="4479268"/>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6" name="箭头: 下 65"/>
              <p:cNvSpPr/>
              <p:nvPr/>
            </p:nvSpPr>
            <p:spPr>
              <a:xfrm rot="16200000">
                <a:off x="8210081" y="4745631"/>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7" name="箭头: 下 66"/>
              <p:cNvSpPr/>
              <p:nvPr/>
            </p:nvSpPr>
            <p:spPr>
              <a:xfrm rot="16200000">
                <a:off x="8210081" y="5016663"/>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8" name="箭头: 下 67"/>
              <p:cNvSpPr/>
              <p:nvPr/>
            </p:nvSpPr>
            <p:spPr>
              <a:xfrm rot="16200000">
                <a:off x="8210082" y="5259947"/>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箭头: 下 68"/>
              <p:cNvSpPr/>
              <p:nvPr/>
            </p:nvSpPr>
            <p:spPr>
              <a:xfrm rot="16200000">
                <a:off x="8210082" y="552631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0" name="箭头: 下 69"/>
              <p:cNvSpPr/>
              <p:nvPr/>
            </p:nvSpPr>
            <p:spPr>
              <a:xfrm rot="16200000">
                <a:off x="8138645" y="5868779"/>
                <a:ext cx="86109" cy="27566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72" name="直接箭头连接符 71"/>
              <p:cNvCxnSpPr/>
              <p:nvPr/>
            </p:nvCxnSpPr>
            <p:spPr bwMode="auto">
              <a:xfrm flipH="1">
                <a:off x="8043866" y="420115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3" name="直接箭头连接符 72"/>
              <p:cNvCxnSpPr/>
              <p:nvPr/>
            </p:nvCxnSpPr>
            <p:spPr bwMode="auto">
              <a:xfrm flipH="1">
                <a:off x="8043867" y="4480472"/>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4" name="直接箭头连接符 73"/>
              <p:cNvCxnSpPr/>
              <p:nvPr/>
            </p:nvCxnSpPr>
            <p:spPr bwMode="auto">
              <a:xfrm flipH="1">
                <a:off x="8043751" y="4741759"/>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5" name="直接箭头连接符 74"/>
              <p:cNvCxnSpPr/>
              <p:nvPr/>
            </p:nvCxnSpPr>
            <p:spPr bwMode="auto">
              <a:xfrm flipH="1">
                <a:off x="8043752" y="5021075"/>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6" name="直接箭头连接符 75"/>
              <p:cNvCxnSpPr/>
              <p:nvPr/>
            </p:nvCxnSpPr>
            <p:spPr bwMode="auto">
              <a:xfrm flipH="1">
                <a:off x="8043751" y="5265609"/>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7" name="直接箭头连接符 76"/>
              <p:cNvCxnSpPr/>
              <p:nvPr/>
            </p:nvCxnSpPr>
            <p:spPr bwMode="auto">
              <a:xfrm flipH="1">
                <a:off x="8043752" y="5524100"/>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8" name="直接箭头连接符 77"/>
              <p:cNvCxnSpPr/>
              <p:nvPr/>
            </p:nvCxnSpPr>
            <p:spPr bwMode="auto">
              <a:xfrm flipH="1">
                <a:off x="8043867" y="5794775"/>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91" name="箭头: 下 90"/>
              <p:cNvSpPr/>
              <p:nvPr/>
            </p:nvSpPr>
            <p:spPr>
              <a:xfrm>
                <a:off x="7107718" y="4583255"/>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117" name="箭头: 下 56"/>
            <p:cNvSpPr/>
            <p:nvPr/>
          </p:nvSpPr>
          <p:spPr>
            <a:xfrm>
              <a:off x="11099498" y="484995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4" name="图片 13" descr="0214"/>
            <p:cNvPicPr>
              <a:picLocks noChangeAspect="1"/>
            </p:cNvPicPr>
            <p:nvPr/>
          </p:nvPicPr>
          <p:blipFill>
            <a:blip r:embed="rId5"/>
            <a:stretch>
              <a:fillRect/>
            </a:stretch>
          </p:blipFill>
          <p:spPr>
            <a:xfrm>
              <a:off x="6426200" y="2118995"/>
              <a:ext cx="5119370" cy="4318000"/>
            </a:xfrm>
            <a:prstGeom prst="rect">
              <a:avLst/>
            </a:prstGeom>
          </p:spPr>
        </p:pic>
        <p:sp>
          <p:nvSpPr>
            <p:cNvPr id="118" name="箭头: 下 56"/>
            <p:cNvSpPr/>
            <p:nvPr/>
          </p:nvSpPr>
          <p:spPr>
            <a:xfrm>
              <a:off x="11099498" y="491027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0" name="箭头: 下 62"/>
            <p:cNvSpPr/>
            <p:nvPr/>
          </p:nvSpPr>
          <p:spPr>
            <a:xfrm rot="16200000">
              <a:off x="8425981" y="419693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1" name="箭头: 下 62"/>
            <p:cNvSpPr/>
            <p:nvPr/>
          </p:nvSpPr>
          <p:spPr>
            <a:xfrm rot="16200000">
              <a:off x="8425981" y="442426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2" name="箭头: 下 62"/>
            <p:cNvSpPr/>
            <p:nvPr/>
          </p:nvSpPr>
          <p:spPr>
            <a:xfrm rot="16200000">
              <a:off x="8425981" y="465159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3" name="箭头: 下 62"/>
            <p:cNvSpPr/>
            <p:nvPr/>
          </p:nvSpPr>
          <p:spPr>
            <a:xfrm rot="16200000">
              <a:off x="8425981" y="489860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4" name="箭头: 下 62"/>
            <p:cNvSpPr/>
            <p:nvPr/>
          </p:nvSpPr>
          <p:spPr>
            <a:xfrm rot="16200000">
              <a:off x="8425981" y="514879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5" name="箭头: 下 62"/>
            <p:cNvSpPr/>
            <p:nvPr/>
          </p:nvSpPr>
          <p:spPr>
            <a:xfrm rot="16200000">
              <a:off x="8425981" y="538755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6" name="箭头: 下 62"/>
            <p:cNvSpPr/>
            <p:nvPr/>
          </p:nvSpPr>
          <p:spPr>
            <a:xfrm rot="16200000">
              <a:off x="8425981" y="562885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7" name="箭头: 下 69"/>
            <p:cNvSpPr/>
            <p:nvPr/>
          </p:nvSpPr>
          <p:spPr>
            <a:xfrm rot="16200000">
              <a:off x="8354545" y="5955139"/>
              <a:ext cx="86109" cy="27566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128" name="直接箭头连接符 127"/>
            <p:cNvCxnSpPr/>
            <p:nvPr/>
          </p:nvCxnSpPr>
          <p:spPr bwMode="auto">
            <a:xfrm flipH="1">
              <a:off x="8259766" y="442848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29" name="直接箭头连接符 128"/>
            <p:cNvCxnSpPr/>
            <p:nvPr/>
          </p:nvCxnSpPr>
          <p:spPr bwMode="auto">
            <a:xfrm flipH="1">
              <a:off x="8259766" y="467677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0" name="直接箭头连接符 129"/>
            <p:cNvCxnSpPr/>
            <p:nvPr/>
          </p:nvCxnSpPr>
          <p:spPr bwMode="auto">
            <a:xfrm flipH="1">
              <a:off x="8259766" y="490283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1" name="直接箭头连接符 130"/>
            <p:cNvCxnSpPr/>
            <p:nvPr/>
          </p:nvCxnSpPr>
          <p:spPr bwMode="auto">
            <a:xfrm flipH="1">
              <a:off x="8259766" y="515302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2" name="直接箭头连接符 131"/>
            <p:cNvCxnSpPr/>
            <p:nvPr/>
          </p:nvCxnSpPr>
          <p:spPr bwMode="auto">
            <a:xfrm flipH="1">
              <a:off x="8259766" y="540130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3" name="直接箭头连接符 132"/>
            <p:cNvCxnSpPr/>
            <p:nvPr/>
          </p:nvCxnSpPr>
          <p:spPr bwMode="auto">
            <a:xfrm flipH="1">
              <a:off x="8259766" y="563308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4" name="直接箭头连接符 133"/>
            <p:cNvCxnSpPr/>
            <p:nvPr/>
          </p:nvCxnSpPr>
          <p:spPr bwMode="auto">
            <a:xfrm flipH="1">
              <a:off x="8259766" y="588771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135" name="箭头: 下 56"/>
            <p:cNvSpPr/>
            <p:nvPr/>
          </p:nvSpPr>
          <p:spPr>
            <a:xfrm>
              <a:off x="9576768" y="442450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6" name="箭头: 下 56"/>
            <p:cNvSpPr/>
            <p:nvPr/>
          </p:nvSpPr>
          <p:spPr>
            <a:xfrm>
              <a:off x="9576768" y="466516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7" name="箭头: 下 43"/>
            <p:cNvSpPr/>
            <p:nvPr/>
          </p:nvSpPr>
          <p:spPr>
            <a:xfrm>
              <a:off x="9585373" y="4910280"/>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8" name="箭头: 下 38"/>
            <p:cNvSpPr/>
            <p:nvPr/>
          </p:nvSpPr>
          <p:spPr>
            <a:xfrm>
              <a:off x="9576142" y="5137392"/>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9" name="箭头: 下 78"/>
            <p:cNvSpPr/>
            <p:nvPr/>
          </p:nvSpPr>
          <p:spPr>
            <a:xfrm>
              <a:off x="11099907" y="442020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0" name="箭头: 下 78"/>
            <p:cNvSpPr/>
            <p:nvPr/>
          </p:nvSpPr>
          <p:spPr>
            <a:xfrm>
              <a:off x="11108162" y="466023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141" name="直接箭头连接符 140"/>
            <p:cNvCxnSpPr/>
            <p:nvPr/>
          </p:nvCxnSpPr>
          <p:spPr bwMode="auto">
            <a:xfrm flipV="1">
              <a:off x="10498652" y="4420425"/>
              <a:ext cx="522605" cy="1629410"/>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142" name="箭头: 下 38"/>
            <p:cNvSpPr/>
            <p:nvPr/>
          </p:nvSpPr>
          <p:spPr>
            <a:xfrm>
              <a:off x="9587572" y="537170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3" name="箭头: 下 38"/>
            <p:cNvSpPr/>
            <p:nvPr/>
          </p:nvSpPr>
          <p:spPr>
            <a:xfrm>
              <a:off x="9585032" y="561427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4" name="箭头: 下 51"/>
            <p:cNvSpPr/>
            <p:nvPr/>
          </p:nvSpPr>
          <p:spPr>
            <a:xfrm>
              <a:off x="11115393" y="490236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5" name="箭头: 下 51"/>
            <p:cNvSpPr/>
            <p:nvPr/>
          </p:nvSpPr>
          <p:spPr>
            <a:xfrm>
              <a:off x="10342598" y="44204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6" name="箭头: 下 51"/>
            <p:cNvSpPr/>
            <p:nvPr/>
          </p:nvSpPr>
          <p:spPr>
            <a:xfrm>
              <a:off x="10342598" y="46604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7" name="箭头: 下 51"/>
            <p:cNvSpPr/>
            <p:nvPr/>
          </p:nvSpPr>
          <p:spPr>
            <a:xfrm>
              <a:off x="10342598" y="48903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8" name="箭头: 下 51"/>
            <p:cNvSpPr/>
            <p:nvPr/>
          </p:nvSpPr>
          <p:spPr>
            <a:xfrm>
              <a:off x="10342598" y="51176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9" name="箭头: 下 51"/>
            <p:cNvSpPr/>
            <p:nvPr/>
          </p:nvSpPr>
          <p:spPr>
            <a:xfrm>
              <a:off x="10342598" y="53716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0" name="箭头: 下 51"/>
            <p:cNvSpPr/>
            <p:nvPr/>
          </p:nvSpPr>
          <p:spPr>
            <a:xfrm>
              <a:off x="10342598" y="56059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1" name="箭头: 下 51"/>
            <p:cNvSpPr/>
            <p:nvPr/>
          </p:nvSpPr>
          <p:spPr>
            <a:xfrm>
              <a:off x="10342598" y="586502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2" name="箭头: 下 51"/>
            <p:cNvSpPr/>
            <p:nvPr/>
          </p:nvSpPr>
          <p:spPr>
            <a:xfrm>
              <a:off x="11135078" y="514493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3" name="箭头: 下 51"/>
            <p:cNvSpPr/>
            <p:nvPr/>
          </p:nvSpPr>
          <p:spPr>
            <a:xfrm>
              <a:off x="11140158" y="53646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4" name="箭头: 下 51"/>
            <p:cNvSpPr/>
            <p:nvPr/>
          </p:nvSpPr>
          <p:spPr>
            <a:xfrm>
              <a:off x="11140793" y="56059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56" name="图片 155"/>
            <p:cNvPicPr>
              <a:picLocks noChangeAspect="1"/>
            </p:cNvPicPr>
            <p:nvPr/>
          </p:nvPicPr>
          <p:blipFill>
            <a:blip r:embed="rId6"/>
            <a:stretch>
              <a:fillRect/>
            </a:stretch>
          </p:blipFill>
          <p:spPr>
            <a:xfrm>
              <a:off x="624840" y="2115185"/>
              <a:ext cx="5158105" cy="4321810"/>
            </a:xfrm>
            <a:prstGeom prst="rect">
              <a:avLst/>
            </a:prstGeom>
          </p:spPr>
        </p:pic>
        <p:sp>
          <p:nvSpPr>
            <p:cNvPr id="157" name="箭头: 下 42"/>
            <p:cNvSpPr/>
            <p:nvPr/>
          </p:nvSpPr>
          <p:spPr>
            <a:xfrm>
              <a:off x="2177506"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8" name="箭头: 下 42"/>
            <p:cNvSpPr/>
            <p:nvPr/>
          </p:nvSpPr>
          <p:spPr>
            <a:xfrm>
              <a:off x="2177506" y="468291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9" name="箭头: 下 42"/>
            <p:cNvSpPr/>
            <p:nvPr/>
          </p:nvSpPr>
          <p:spPr>
            <a:xfrm>
              <a:off x="2177506" y="49165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0" name="箭头: 下 42"/>
            <p:cNvSpPr/>
            <p:nvPr/>
          </p:nvSpPr>
          <p:spPr>
            <a:xfrm>
              <a:off x="2177506" y="516869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1" name="箭头: 下 42"/>
            <p:cNvSpPr/>
            <p:nvPr/>
          </p:nvSpPr>
          <p:spPr>
            <a:xfrm>
              <a:off x="2177506" y="540554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2" name="箭头: 下 42"/>
            <p:cNvSpPr/>
            <p:nvPr/>
          </p:nvSpPr>
          <p:spPr>
            <a:xfrm>
              <a:off x="2177506" y="56379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3" name="箭头: 下 42"/>
            <p:cNvSpPr/>
            <p:nvPr/>
          </p:nvSpPr>
          <p:spPr>
            <a:xfrm>
              <a:off x="3068411"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4" name="箭头: 下 42"/>
            <p:cNvSpPr/>
            <p:nvPr/>
          </p:nvSpPr>
          <p:spPr>
            <a:xfrm>
              <a:off x="3068411" y="46905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5" name="箭头: 下 42"/>
            <p:cNvSpPr/>
            <p:nvPr/>
          </p:nvSpPr>
          <p:spPr>
            <a:xfrm>
              <a:off x="3068411" y="491342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6" name="箭头: 下 42"/>
            <p:cNvSpPr/>
            <p:nvPr/>
          </p:nvSpPr>
          <p:spPr>
            <a:xfrm>
              <a:off x="3068411" y="51451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7" name="箭头: 下 42"/>
            <p:cNvSpPr/>
            <p:nvPr/>
          </p:nvSpPr>
          <p:spPr>
            <a:xfrm>
              <a:off x="3068411" y="541062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8" name="箭头: 下 42"/>
            <p:cNvSpPr/>
            <p:nvPr/>
          </p:nvSpPr>
          <p:spPr>
            <a:xfrm>
              <a:off x="3068411" y="562462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9" name="箭头: 下 42"/>
            <p:cNvSpPr/>
            <p:nvPr/>
          </p:nvSpPr>
          <p:spPr>
            <a:xfrm>
              <a:off x="3806281" y="444225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0" name="箭头: 下 42"/>
            <p:cNvSpPr/>
            <p:nvPr/>
          </p:nvSpPr>
          <p:spPr>
            <a:xfrm>
              <a:off x="3806281" y="467910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1" name="箭头: 下 42"/>
            <p:cNvSpPr/>
            <p:nvPr/>
          </p:nvSpPr>
          <p:spPr>
            <a:xfrm>
              <a:off x="3806281" y="489183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2" name="箭头: 下 42"/>
            <p:cNvSpPr/>
            <p:nvPr/>
          </p:nvSpPr>
          <p:spPr>
            <a:xfrm>
              <a:off x="3806281" y="515662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3" name="箭头: 下 42"/>
            <p:cNvSpPr/>
            <p:nvPr/>
          </p:nvSpPr>
          <p:spPr>
            <a:xfrm>
              <a:off x="3806281" y="540110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4" name="箭头: 下 42"/>
            <p:cNvSpPr/>
            <p:nvPr/>
          </p:nvSpPr>
          <p:spPr>
            <a:xfrm>
              <a:off x="3806281" y="563414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5" name="箭头: 下 42"/>
            <p:cNvSpPr/>
            <p:nvPr/>
          </p:nvSpPr>
          <p:spPr>
            <a:xfrm>
              <a:off x="4582886" y="443463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6" name="箭头: 下 42"/>
            <p:cNvSpPr/>
            <p:nvPr/>
          </p:nvSpPr>
          <p:spPr>
            <a:xfrm>
              <a:off x="4582886" y="468291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7" name="箭头: 下 42"/>
            <p:cNvSpPr/>
            <p:nvPr/>
          </p:nvSpPr>
          <p:spPr>
            <a:xfrm>
              <a:off x="4582886" y="487278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8" name="箭头: 下 42"/>
            <p:cNvSpPr/>
            <p:nvPr/>
          </p:nvSpPr>
          <p:spPr>
            <a:xfrm>
              <a:off x="4582886" y="51426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9" name="箭头: 下 42"/>
            <p:cNvSpPr/>
            <p:nvPr/>
          </p:nvSpPr>
          <p:spPr>
            <a:xfrm>
              <a:off x="4582886" y="537189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0" name="箭头: 下 42"/>
            <p:cNvSpPr/>
            <p:nvPr/>
          </p:nvSpPr>
          <p:spPr>
            <a:xfrm>
              <a:off x="4582886" y="560557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1" name="箭头: 下 42"/>
            <p:cNvSpPr/>
            <p:nvPr/>
          </p:nvSpPr>
          <p:spPr>
            <a:xfrm>
              <a:off x="5349331"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2" name="箭头: 下 42"/>
            <p:cNvSpPr/>
            <p:nvPr/>
          </p:nvSpPr>
          <p:spPr>
            <a:xfrm>
              <a:off x="5349331" y="467656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3" name="箭头: 下 42"/>
            <p:cNvSpPr/>
            <p:nvPr/>
          </p:nvSpPr>
          <p:spPr>
            <a:xfrm>
              <a:off x="5349331" y="49038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4" name="箭头: 下 42"/>
            <p:cNvSpPr/>
            <p:nvPr/>
          </p:nvSpPr>
          <p:spPr>
            <a:xfrm>
              <a:off x="5349331" y="51426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5" name="箭头: 下 42"/>
            <p:cNvSpPr/>
            <p:nvPr/>
          </p:nvSpPr>
          <p:spPr>
            <a:xfrm>
              <a:off x="5349331" y="537570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6" name="箭头: 下 42"/>
            <p:cNvSpPr/>
            <p:nvPr/>
          </p:nvSpPr>
          <p:spPr>
            <a:xfrm>
              <a:off x="5349331" y="561446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10" name="文本框 21"/>
          <p:cNvSpPr txBox="1"/>
          <p:nvPr/>
        </p:nvSpPr>
        <p:spPr>
          <a:xfrm>
            <a:off x="596759" y="1646736"/>
            <a:ext cx="7585216"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The readings of measuring tools can be transmitted to the designated area of excel, which facilitates data management and improves efficiency.</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9" y="0"/>
            <a:ext cx="12190815" cy="6858000"/>
          </a:xfrm>
          <a:prstGeom prst="rect">
            <a:avLst/>
          </a:prstGeom>
        </p:spPr>
      </p:pic>
      <p:sp>
        <p:nvSpPr>
          <p:cNvPr id="30" name="矩形: 圆角 2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7" name="矩形 2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a:off x="-10795" y="1542238"/>
            <a:ext cx="3748055" cy="837461"/>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矩形: 一个圆顶角，剪去另一个顶角 12"/>
          <p:cNvSpPr/>
          <p:nvPr/>
        </p:nvSpPr>
        <p:spPr>
          <a:xfrm>
            <a:off x="8445523" y="4157657"/>
            <a:ext cx="3740240" cy="2697458"/>
          </a:xfrm>
          <a:prstGeom prst="snipRoundRect">
            <a:avLst>
              <a:gd name="adj1" fmla="val 14850"/>
              <a:gd name="adj2" fmla="val 0"/>
            </a:avLst>
          </a:prstGeom>
          <a:solidFill>
            <a:srgbClr val="FFFFFF"/>
          </a:solidFill>
          <a:ln>
            <a:noFill/>
          </a:ln>
          <a:effectLst>
            <a:outerShdw blurRad="50800" dist="50800" dir="5400000" algn="ctr" rotWithShape="0">
              <a:schemeClr val="bg2">
                <a:lumMod val="40000"/>
                <a:lumOff val="60000"/>
              </a:schemeClr>
            </a:outerShdw>
          </a:effectLst>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715" y="662920"/>
            <a:ext cx="10454005" cy="1194173"/>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System of Digital</a:t>
            </a:r>
          </a:p>
          <a:p>
            <a:r>
              <a:rPr lang="en-US" altLang="zh-CN" sz="2800" dirty="0">
                <a:solidFill>
                  <a:srgbClr val="00684D"/>
                </a:solidFill>
                <a:latin typeface="思源黑体 CN Heavy" panose="020B0A00000000000000" pitchFamily="34" charset="-122"/>
                <a:ea typeface="思源黑体 CN Heavy" panose="020B0A00000000000000" pitchFamily="34" charset="-122"/>
              </a:rPr>
              <a:t>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sym typeface="+mn-ea"/>
              </a:rPr>
              <a:t>Indicators (Remote control) 7213</a:t>
            </a:r>
            <a:endParaRPr lang="zh-CN" altLang="en-US"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endParaRPr>
          </a:p>
          <a:p>
            <a:r>
              <a:rPr lang="en-US" altLang="zh-CN" dirty="0">
                <a:sym typeface="+mn-ea"/>
              </a:rPr>
              <a:t> </a:t>
            </a:r>
          </a:p>
        </p:txBody>
      </p:sp>
      <p:sp>
        <p:nvSpPr>
          <p:cNvPr id="32" name="文本框 31"/>
          <p:cNvSpPr txBox="1"/>
          <p:nvPr/>
        </p:nvSpPr>
        <p:spPr>
          <a:xfrm>
            <a:off x="5338939" y="2382949"/>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7845" y="1612470"/>
            <a:ext cx="950198" cy="957892"/>
          </a:xfrm>
          <a:prstGeom prst="rect">
            <a:avLst/>
          </a:prstGeom>
        </p:spPr>
      </p:pic>
      <p:cxnSp>
        <p:nvCxnSpPr>
          <p:cNvPr id="34" name="直接连接符 33"/>
          <p:cNvCxnSpPr/>
          <p:nvPr/>
        </p:nvCxnSpPr>
        <p:spPr bwMode="auto">
          <a:xfrm flipV="1">
            <a:off x="5969073" y="1844377"/>
            <a:ext cx="924291" cy="566077"/>
          </a:xfrm>
          <a:prstGeom prst="line">
            <a:avLst/>
          </a:prstGeom>
          <a:solidFill>
            <a:srgbClr val="808000"/>
          </a:solidFill>
          <a:ln w="12700" cap="flat" cmpd="sng" algn="ctr">
            <a:solidFill>
              <a:srgbClr val="FF0000"/>
            </a:solidFill>
            <a:prstDash val="solid"/>
            <a:round/>
            <a:headEnd type="none" w="med" len="med"/>
            <a:tailEnd type="none" w="med" len="med"/>
          </a:ln>
        </p:spPr>
      </p:cxn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5556" y="2643201"/>
            <a:ext cx="950198" cy="957892"/>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3364" y="3548593"/>
            <a:ext cx="950198" cy="957892"/>
          </a:xfrm>
          <a:prstGeom prst="rect">
            <a:avLst/>
          </a:prstGeom>
        </p:spPr>
      </p:pic>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892" y="5996052"/>
            <a:ext cx="1020314" cy="798775"/>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1060" y="5334715"/>
            <a:ext cx="1020314" cy="798775"/>
          </a:xfrm>
          <a:prstGeom prst="rect">
            <a:avLst/>
          </a:prstGeom>
        </p:spPr>
      </p:pic>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932" y="4505761"/>
            <a:ext cx="1020314" cy="798775"/>
          </a:xfrm>
          <a:prstGeom prst="rect">
            <a:avLst/>
          </a:prstGeom>
        </p:spPr>
      </p:pic>
      <p:sp>
        <p:nvSpPr>
          <p:cNvPr id="47" name="文本框 46"/>
          <p:cNvSpPr txBox="1"/>
          <p:nvPr/>
        </p:nvSpPr>
        <p:spPr>
          <a:xfrm>
            <a:off x="5690385" y="3120513"/>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sp>
        <p:nvSpPr>
          <p:cNvPr id="48" name="文本框 47"/>
          <p:cNvSpPr txBox="1"/>
          <p:nvPr/>
        </p:nvSpPr>
        <p:spPr>
          <a:xfrm>
            <a:off x="5879502" y="3833095"/>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sp>
        <p:nvSpPr>
          <p:cNvPr id="49" name="文本框 48"/>
          <p:cNvSpPr txBox="1"/>
          <p:nvPr/>
        </p:nvSpPr>
        <p:spPr>
          <a:xfrm>
            <a:off x="5862826" y="4562208"/>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sp>
        <p:nvSpPr>
          <p:cNvPr id="50" name="文本框 49"/>
          <p:cNvSpPr txBox="1"/>
          <p:nvPr/>
        </p:nvSpPr>
        <p:spPr>
          <a:xfrm>
            <a:off x="5709550" y="5288172"/>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sp>
        <p:nvSpPr>
          <p:cNvPr id="51" name="文本框 50"/>
          <p:cNvSpPr txBox="1"/>
          <p:nvPr/>
        </p:nvSpPr>
        <p:spPr>
          <a:xfrm>
            <a:off x="5356231" y="6014330"/>
            <a:ext cx="1458885" cy="215444"/>
          </a:xfrm>
          <a:prstGeom prst="rect">
            <a:avLst/>
          </a:prstGeom>
          <a:noFill/>
        </p:spPr>
        <p:txBody>
          <a:bodyPr wrap="square" rtlCol="0">
            <a:spAutoFit/>
          </a:bodyPr>
          <a:lstStyle/>
          <a:p>
            <a:r>
              <a:rPr lang="en-US" altLang="zh-CN" sz="800" b="1" dirty="0">
                <a:solidFill>
                  <a:srgbClr val="9B9B9B"/>
                </a:solidFill>
                <a:latin typeface="Arial" panose="020B0604020202020204" pitchFamily="34" charset="0"/>
                <a:ea typeface="思源黑体 CN Regular" panose="020B0500000000000000" charset="-122"/>
                <a:cs typeface="Arial" panose="020B0604020202020204" pitchFamily="34" charset="0"/>
                <a:sym typeface="+mn-ea"/>
              </a:rPr>
              <a:t>Transmitter</a:t>
            </a:r>
          </a:p>
        </p:txBody>
      </p:sp>
      <p:cxnSp>
        <p:nvCxnSpPr>
          <p:cNvPr id="53" name="直接连接符 52"/>
          <p:cNvCxnSpPr>
            <a:stCxn id="48" idx="0"/>
          </p:cNvCxnSpPr>
          <p:nvPr/>
        </p:nvCxnSpPr>
        <p:spPr bwMode="auto">
          <a:xfrm flipV="1">
            <a:off x="6608945" y="3777854"/>
            <a:ext cx="826196" cy="55241"/>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5" name="直接连接符 54"/>
          <p:cNvCxnSpPr/>
          <p:nvPr/>
        </p:nvCxnSpPr>
        <p:spPr bwMode="auto">
          <a:xfrm>
            <a:off x="6623948" y="4707887"/>
            <a:ext cx="714295"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7" name="直接连接符 56"/>
          <p:cNvCxnSpPr/>
          <p:nvPr/>
        </p:nvCxnSpPr>
        <p:spPr bwMode="auto">
          <a:xfrm>
            <a:off x="6464903" y="5452479"/>
            <a:ext cx="512392" cy="84939"/>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9" name="直接连接符 58"/>
          <p:cNvCxnSpPr/>
          <p:nvPr/>
        </p:nvCxnSpPr>
        <p:spPr bwMode="auto">
          <a:xfrm>
            <a:off x="5935735" y="6008589"/>
            <a:ext cx="441325" cy="194945"/>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68" name="直接连接符 67"/>
          <p:cNvCxnSpPr>
            <a:stCxn id="47" idx="0"/>
          </p:cNvCxnSpPr>
          <p:nvPr/>
        </p:nvCxnSpPr>
        <p:spPr bwMode="auto">
          <a:xfrm flipV="1">
            <a:off x="6419828" y="2882656"/>
            <a:ext cx="835342" cy="237857"/>
          </a:xfrm>
          <a:prstGeom prst="line">
            <a:avLst/>
          </a:prstGeom>
          <a:solidFill>
            <a:srgbClr val="808000"/>
          </a:solidFill>
          <a:ln w="12700" cap="flat" cmpd="sng" algn="ctr">
            <a:solidFill>
              <a:srgbClr val="FF0000"/>
            </a:solidFill>
            <a:prstDash val="solid"/>
            <a:round/>
            <a:headEnd type="none" w="med" len="med"/>
            <a:tailEnd type="none" w="med" len="med"/>
          </a:ln>
        </p:spPr>
      </p:cxnSp>
      <p:sp>
        <p:nvSpPr>
          <p:cNvPr id="25" name="圆角矩形标注 41"/>
          <p:cNvSpPr>
            <a:spLocks noChangeArrowheads="1"/>
          </p:cNvSpPr>
          <p:nvPr/>
        </p:nvSpPr>
        <p:spPr bwMode="auto">
          <a:xfrm>
            <a:off x="503951" y="3221056"/>
            <a:ext cx="3527164" cy="2060192"/>
          </a:xfrm>
          <a:prstGeom prst="roundRect">
            <a:avLst>
              <a:gd name="adj" fmla="val 3722"/>
            </a:avLst>
          </a:prstGeom>
          <a:solidFill>
            <a:srgbClr val="FFFFFF"/>
          </a:solidFill>
          <a:ln w="6350" algn="ctr">
            <a:noFill/>
            <a:round/>
          </a:ln>
          <a:effectLst>
            <a:outerShdw blurRad="50800" dist="38100" dir="2700000" algn="tl" rotWithShape="0">
              <a:prstClr val="black">
                <a:alpha val="40000"/>
              </a:prstClr>
            </a:outerShdw>
          </a:effectLst>
        </p:spPr>
        <p:txBody>
          <a:bodyPr anchor="ctr"/>
          <a:lstStyle/>
          <a:p>
            <a:pPr>
              <a:lnSpc>
                <a:spcPct val="150000"/>
              </a:lnSpc>
              <a:spcBef>
                <a:spcPts val="300"/>
              </a:spcBef>
              <a:buFont typeface="Arial" panose="020B0604020202020204" pitchFamily="34" charset="0"/>
              <a:buChar char="•"/>
              <a:defRPr/>
            </a:pPr>
            <a:endParaRPr lang="en-US" altLang="zh-CN" sz="1600" b="0" dirty="0">
              <a:solidFill>
                <a:srgbClr val="FFFFFF"/>
              </a:solidFill>
              <a:latin typeface="思源黑体 Medium" panose="020B0600000000000000" pitchFamily="34" charset="-122"/>
              <a:ea typeface="思源黑体 Medium" panose="020B0600000000000000" pitchFamily="34" charset="-122"/>
            </a:endParaRPr>
          </a:p>
        </p:txBody>
      </p:sp>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839" y="3270123"/>
            <a:ext cx="2180744" cy="1790785"/>
          </a:xfrm>
          <a:prstGeom prst="rect">
            <a:avLst/>
          </a:prstGeom>
        </p:spPr>
      </p:pic>
      <p:cxnSp>
        <p:nvCxnSpPr>
          <p:cNvPr id="52" name="直接连接符 51"/>
          <p:cNvCxnSpPr/>
          <p:nvPr/>
        </p:nvCxnSpPr>
        <p:spPr bwMode="auto">
          <a:xfrm flipH="1" flipV="1">
            <a:off x="1358341" y="4294981"/>
            <a:ext cx="199901" cy="175633"/>
          </a:xfrm>
          <a:prstGeom prst="line">
            <a:avLst/>
          </a:prstGeom>
          <a:solidFill>
            <a:srgbClr val="808000"/>
          </a:solidFill>
          <a:ln w="19050" cap="flat" cmpd="sng" algn="ctr">
            <a:solidFill>
              <a:srgbClr val="FF0000"/>
            </a:solidFill>
            <a:prstDash val="solid"/>
            <a:round/>
            <a:headEnd type="none" w="med" len="med"/>
            <a:tailEnd type="none" w="med" len="med"/>
          </a:ln>
        </p:spPr>
      </p:cxnSp>
      <p:sp>
        <p:nvSpPr>
          <p:cNvPr id="60" name="文本框 59"/>
          <p:cNvSpPr txBox="1"/>
          <p:nvPr/>
        </p:nvSpPr>
        <p:spPr>
          <a:xfrm>
            <a:off x="799307" y="4993220"/>
            <a:ext cx="1458885" cy="215444"/>
          </a:xfrm>
          <a:prstGeom prst="rect">
            <a:avLst/>
          </a:prstGeom>
          <a:noFill/>
        </p:spPr>
        <p:txBody>
          <a:bodyPr wrap="square" rtlCol="0">
            <a:spAutoFit/>
          </a:bodyPr>
          <a:lstStyle>
            <a:defPPr>
              <a:defRPr lang="zh-CN"/>
            </a:defPPr>
            <a:lvl1pPr algn="ctr">
              <a:defRPr sz="800" b="0">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receiver</a:t>
            </a:r>
          </a:p>
        </p:txBody>
      </p:sp>
      <p:sp>
        <p:nvSpPr>
          <p:cNvPr id="61" name="文本框 60"/>
          <p:cNvSpPr txBox="1"/>
          <p:nvPr/>
        </p:nvSpPr>
        <p:spPr>
          <a:xfrm>
            <a:off x="723967" y="4079316"/>
            <a:ext cx="755505" cy="338554"/>
          </a:xfrm>
          <a:prstGeom prst="rect">
            <a:avLst/>
          </a:prstGeom>
          <a:noFill/>
        </p:spPr>
        <p:txBody>
          <a:bodyPr wrap="square" rtlCol="0">
            <a:spAutoFit/>
          </a:bodyPr>
          <a:lstStyle/>
          <a:p>
            <a:pPr algn="ctr"/>
            <a:r>
              <a:rPr lang="en-US" altLang="zh-CN" sz="800" b="0" dirty="0">
                <a:solidFill>
                  <a:srgbClr val="9B9B9B"/>
                </a:solidFill>
                <a:latin typeface="Arial" panose="020B0604020202020204" pitchFamily="34" charset="0"/>
                <a:ea typeface="思源黑体 CN Regular" panose="020B0500000000000000" charset="-122"/>
                <a:cs typeface="Arial" panose="020B0604020202020204" pitchFamily="34" charset="0"/>
              </a:rPr>
              <a:t>transmit button</a:t>
            </a:r>
            <a:endParaRPr lang="zh-CN" altLang="en-US" sz="800" b="0" kern="0" dirty="0">
              <a:solidFill>
                <a:srgbClr val="231916"/>
              </a:solidFill>
              <a:effectLst/>
              <a:latin typeface="Arial" panose="020B0604020202020204" pitchFamily="34" charset="0"/>
              <a:ea typeface="思源黑体 CN Regular" panose="020B0500000000000000" charset="-122"/>
              <a:cs typeface="Arial" panose="020B0604020202020204" pitchFamily="34" charset="0"/>
            </a:endParaRPr>
          </a:p>
        </p:txBody>
      </p:sp>
      <p:cxnSp>
        <p:nvCxnSpPr>
          <p:cNvPr id="65" name="直接连接符 64"/>
          <p:cNvCxnSpPr/>
          <p:nvPr/>
        </p:nvCxnSpPr>
        <p:spPr bwMode="auto">
          <a:xfrm flipV="1">
            <a:off x="1558242" y="4707528"/>
            <a:ext cx="285750" cy="269167"/>
          </a:xfrm>
          <a:prstGeom prst="line">
            <a:avLst/>
          </a:prstGeom>
          <a:solidFill>
            <a:srgbClr val="808000"/>
          </a:solidFill>
          <a:ln w="19050" cap="flat" cmpd="sng" algn="ctr">
            <a:solidFill>
              <a:srgbClr val="FF0000"/>
            </a:solidFill>
            <a:prstDash val="solid"/>
            <a:round/>
            <a:headEnd type="none" w="med" len="med"/>
            <a:tailEnd type="none" w="med" len="med"/>
          </a:ln>
        </p:spPr>
      </p:cxnSp>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27836">
            <a:off x="1490866" y="4182013"/>
            <a:ext cx="213223" cy="213223"/>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1353">
            <a:off x="6815699" y="1533111"/>
            <a:ext cx="213223" cy="213223"/>
          </a:xfrm>
          <a:prstGeom prst="rect">
            <a:avLst/>
          </a:prstGeom>
        </p:spPr>
      </p:pic>
      <p:pic>
        <p:nvPicPr>
          <p:cNvPr id="41" name="图片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1353">
            <a:off x="7215902" y="2617736"/>
            <a:ext cx="213223" cy="213223"/>
          </a:xfrm>
          <a:prstGeom prst="rect">
            <a:avLst/>
          </a:prstGeom>
        </p:spPr>
      </p:pic>
      <p:pic>
        <p:nvPicPr>
          <p:cNvPr id="42" name="图片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1353">
            <a:off x="7434790" y="3523868"/>
            <a:ext cx="213223" cy="213223"/>
          </a:xfrm>
          <a:prstGeom prst="rect">
            <a:avLst/>
          </a:prstGeom>
        </p:spPr>
      </p:pic>
      <p:pic>
        <p:nvPicPr>
          <p:cNvPr id="46" name="图片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08543">
            <a:off x="7427946" y="4493651"/>
            <a:ext cx="213223" cy="213223"/>
          </a:xfrm>
          <a:prstGeom prst="rect">
            <a:avLst/>
          </a:prstGeom>
        </p:spPr>
      </p:pic>
      <p:pic>
        <p:nvPicPr>
          <p:cNvPr id="54" name="图片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1353">
            <a:off x="6985302" y="5272588"/>
            <a:ext cx="213223" cy="213223"/>
          </a:xfrm>
          <a:prstGeom prst="rect">
            <a:avLst/>
          </a:prstGeom>
        </p:spPr>
      </p:pic>
      <p:pic>
        <p:nvPicPr>
          <p:cNvPr id="56" name="图片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08543">
            <a:off x="6446048" y="5954848"/>
            <a:ext cx="213223" cy="213223"/>
          </a:xfrm>
          <a:prstGeom prst="rect">
            <a:avLst/>
          </a:prstGeom>
        </p:spPr>
      </p:pic>
      <p:sp>
        <p:nvSpPr>
          <p:cNvPr id="9" name="文本框 8"/>
          <p:cNvSpPr txBox="1"/>
          <p:nvPr/>
        </p:nvSpPr>
        <p:spPr>
          <a:xfrm>
            <a:off x="8691880" y="6266180"/>
            <a:ext cx="3349625" cy="438150"/>
          </a:xfrm>
          <a:prstGeom prst="rect">
            <a:avLst/>
          </a:prstGeom>
          <a:noFill/>
        </p:spPr>
        <p:txBody>
          <a:bodyPr wrap="square" rtlCol="0">
            <a:noAutofit/>
          </a:bodyPr>
          <a:lstStyle/>
          <a:p>
            <a:pPr algn="l"/>
            <a:r>
              <a:rPr lang="en-US" altLang="zh-CN" sz="900" b="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rPr>
              <a:t>The button on receiver is pressed once, the readings of all digital indicators are transmitted</a:t>
            </a:r>
          </a:p>
        </p:txBody>
      </p:sp>
      <p:cxnSp>
        <p:nvCxnSpPr>
          <p:cNvPr id="11" name="直接连接符 10"/>
          <p:cNvCxnSpPr/>
          <p:nvPr/>
        </p:nvCxnSpPr>
        <p:spPr bwMode="auto">
          <a:xfrm>
            <a:off x="8723408" y="6258182"/>
            <a:ext cx="3173416" cy="0"/>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p:cNvCxnSpPr/>
          <p:nvPr/>
        </p:nvCxnSpPr>
        <p:spPr bwMode="auto">
          <a:xfrm>
            <a:off x="8723408" y="6648707"/>
            <a:ext cx="3173416" cy="0"/>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图片 1" descr="7213"/>
          <p:cNvPicPr>
            <a:picLocks noChangeAspect="1"/>
          </p:cNvPicPr>
          <p:nvPr/>
        </p:nvPicPr>
        <p:blipFill>
          <a:blip r:embed="rId8"/>
          <a:stretch>
            <a:fillRect/>
          </a:stretch>
        </p:blipFill>
        <p:spPr>
          <a:xfrm>
            <a:off x="8484870" y="4672330"/>
            <a:ext cx="3556635" cy="1467485"/>
          </a:xfrm>
          <a:prstGeom prst="rect">
            <a:avLst/>
          </a:prstGeom>
        </p:spPr>
      </p:pic>
      <p:cxnSp>
        <p:nvCxnSpPr>
          <p:cNvPr id="7" name="直接连接符 6"/>
          <p:cNvCxnSpPr/>
          <p:nvPr/>
        </p:nvCxnSpPr>
        <p:spPr bwMode="auto">
          <a:xfrm flipV="1">
            <a:off x="9011061" y="4562206"/>
            <a:ext cx="0" cy="21717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8" name="直接连接符 7"/>
          <p:cNvCxnSpPr/>
          <p:nvPr/>
        </p:nvCxnSpPr>
        <p:spPr bwMode="auto">
          <a:xfrm flipV="1">
            <a:off x="9592721" y="45704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4" name="直接连接符 13"/>
          <p:cNvCxnSpPr/>
          <p:nvPr/>
        </p:nvCxnSpPr>
        <p:spPr bwMode="auto">
          <a:xfrm flipV="1">
            <a:off x="10186446" y="45831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5" name="直接连接符 14"/>
          <p:cNvCxnSpPr/>
          <p:nvPr/>
        </p:nvCxnSpPr>
        <p:spPr bwMode="auto">
          <a:xfrm flipV="1">
            <a:off x="10663331" y="4562206"/>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6" name="直接连接符 15"/>
          <p:cNvCxnSpPr/>
          <p:nvPr/>
        </p:nvCxnSpPr>
        <p:spPr bwMode="auto">
          <a:xfrm flipV="1">
            <a:off x="11222131" y="45831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7" name="直接连接符 16"/>
          <p:cNvCxnSpPr/>
          <p:nvPr/>
        </p:nvCxnSpPr>
        <p:spPr bwMode="auto">
          <a:xfrm flipV="1">
            <a:off x="11772676" y="4607926"/>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sp>
        <p:nvSpPr>
          <p:cNvPr id="18" name="文本框 17"/>
          <p:cNvSpPr txBox="1"/>
          <p:nvPr/>
        </p:nvSpPr>
        <p:spPr>
          <a:xfrm>
            <a:off x="8550910" y="4378325"/>
            <a:ext cx="90614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dirty="0">
                <a:latin typeface="Arial" panose="020B0604020202020204" pitchFamily="34" charset="0"/>
                <a:ea typeface="微软雅黑" panose="020B0503020204020204" charset="-122"/>
              </a:rPr>
              <a:t>channel 1</a:t>
            </a:r>
          </a:p>
        </p:txBody>
      </p:sp>
      <p:sp>
        <p:nvSpPr>
          <p:cNvPr id="19" name="文本框 18"/>
          <p:cNvSpPr txBox="1"/>
          <p:nvPr/>
        </p:nvSpPr>
        <p:spPr>
          <a:xfrm>
            <a:off x="9208135" y="4373245"/>
            <a:ext cx="75628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dirty="0">
                <a:latin typeface="Arial" panose="020B0604020202020204" pitchFamily="34" charset="0"/>
                <a:ea typeface="微软雅黑" panose="020B0503020204020204" charset="-122"/>
              </a:rPr>
              <a:t>channel 2</a:t>
            </a:r>
          </a:p>
        </p:txBody>
      </p:sp>
      <p:sp>
        <p:nvSpPr>
          <p:cNvPr id="20" name="文本框 19"/>
          <p:cNvSpPr txBox="1"/>
          <p:nvPr/>
        </p:nvSpPr>
        <p:spPr>
          <a:xfrm>
            <a:off x="9741535" y="4370070"/>
            <a:ext cx="756285" cy="252095"/>
          </a:xfrm>
          <a:prstGeom prst="rect">
            <a:avLst/>
          </a:prstGeom>
        </p:spPr>
        <p:txBody>
          <a:bodyPr wrap="square">
            <a:noAutofit/>
            <a:extLst>
              <a:ext uri="{4A0BC546-FE56-4ADE-93B0-CB8AF2F6F144}">
                <wpsdc:textFrameExt xmlns:wpsdc="http://www.wps.cn/officeDocument/2022/drawingmlCustomData" xmlns="" type="text"/>
              </a:ext>
            </a:extLst>
          </a:bodyPr>
          <a:lstStyle/>
          <a:p>
            <a:pPr algn="ctr"/>
            <a:r>
              <a:rPr lang="en-US" altLang="zh-CN" sz="800" dirty="0">
                <a:latin typeface="Arial" panose="020B0604020202020204" pitchFamily="34" charset="0"/>
                <a:ea typeface="微软雅黑" panose="020B0503020204020204" charset="-122"/>
              </a:rPr>
              <a:t>channel 3</a:t>
            </a:r>
          </a:p>
        </p:txBody>
      </p:sp>
      <p:sp>
        <p:nvSpPr>
          <p:cNvPr id="21" name="文本框 20"/>
          <p:cNvSpPr txBox="1"/>
          <p:nvPr/>
        </p:nvSpPr>
        <p:spPr>
          <a:xfrm>
            <a:off x="10285095" y="4362450"/>
            <a:ext cx="75628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dirty="0">
                <a:latin typeface="Arial" panose="020B0604020202020204" pitchFamily="34" charset="0"/>
                <a:ea typeface="微软雅黑" panose="020B0503020204020204" charset="-122"/>
              </a:rPr>
              <a:t>channel 4</a:t>
            </a:r>
          </a:p>
        </p:txBody>
      </p:sp>
      <p:sp>
        <p:nvSpPr>
          <p:cNvPr id="22" name="文本框 21"/>
          <p:cNvSpPr txBox="1"/>
          <p:nvPr/>
        </p:nvSpPr>
        <p:spPr>
          <a:xfrm>
            <a:off x="10843895" y="4365625"/>
            <a:ext cx="75628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a:latin typeface="Arial" panose="020B0604020202020204" pitchFamily="34" charset="0"/>
                <a:ea typeface="微软雅黑" panose="020B0503020204020204" charset="-122"/>
              </a:rPr>
              <a:t>channel 5</a:t>
            </a:r>
          </a:p>
        </p:txBody>
      </p:sp>
      <p:sp>
        <p:nvSpPr>
          <p:cNvPr id="23" name="文本框 22"/>
          <p:cNvSpPr txBox="1"/>
          <p:nvPr/>
        </p:nvSpPr>
        <p:spPr>
          <a:xfrm>
            <a:off x="11429365" y="4364355"/>
            <a:ext cx="75628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a:latin typeface="Arial" panose="020B0604020202020204" pitchFamily="34" charset="0"/>
                <a:ea typeface="微软雅黑" panose="020B0503020204020204" charset="-122"/>
              </a:rPr>
              <a:t>channel 6</a:t>
            </a:r>
          </a:p>
        </p:txBody>
      </p:sp>
      <p:sp>
        <p:nvSpPr>
          <p:cNvPr id="58" name="文本框 21"/>
          <p:cNvSpPr txBox="1"/>
          <p:nvPr/>
        </p:nvSpPr>
        <p:spPr>
          <a:xfrm>
            <a:off x="601429" y="1633598"/>
            <a:ext cx="3182631" cy="671979"/>
          </a:xfrm>
          <a:prstGeom prst="rect">
            <a:avLst/>
          </a:prstGeom>
          <a:noFill/>
        </p:spPr>
        <p:txBody>
          <a:bodyPr wrap="square" rtlCol="0">
            <a:spAutoFit/>
          </a:bodyPr>
          <a:lstStyle>
            <a:defPPr>
              <a:defRPr lang="zh-CN"/>
            </a:defPPr>
            <a:lvl1pPr>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90170" indent="-90170"/>
            <a:r>
              <a:rPr lang="en-US" altLang="zh-CN" dirty="0"/>
              <a:t>Digital indicator connects to a transmitter to send data, and receiver received data</a:t>
            </a:r>
          </a:p>
          <a:p>
            <a:pPr marL="90170" indent="-90170"/>
            <a:r>
              <a:rPr lang="en-US" altLang="zh-CN" dirty="0"/>
              <a:t>Trigger the </a:t>
            </a:r>
            <a:r>
              <a:rPr lang="en-US" altLang="zh-CN" dirty="0">
                <a:sym typeface="+mn-ea"/>
              </a:rPr>
              <a:t>transmit</a:t>
            </a:r>
            <a:r>
              <a:rPr lang="en-US" altLang="zh-CN" dirty="0"/>
              <a:t> button of receiver to transfer data from multiple digital indicators to computer/phone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7" name="文本框 6"/>
          <p:cNvSpPr txBox="1"/>
          <p:nvPr/>
        </p:nvSpPr>
        <p:spPr>
          <a:xfrm>
            <a:off x="2671720" y="2142678"/>
            <a:ext cx="5774338" cy="335156"/>
          </a:xfrm>
          <a:prstGeom prst="rect">
            <a:avLst/>
          </a:prstGeom>
          <a:noFill/>
        </p:spPr>
        <p:txBody>
          <a:bodyPr wrap="none" rtlCol="0">
            <a:spAutoFit/>
          </a:bodyPr>
          <a:lstStyle/>
          <a:p>
            <a:pPr>
              <a:lnSpc>
                <a:spcPct val="150000"/>
              </a:lnSpc>
            </a:pPr>
            <a:r>
              <a:rPr lang="en-US" altLang="zh-CN" sz="1200" b="1" kern="0" dirty="0">
                <a:solidFill>
                  <a:schemeClr val="tx1">
                    <a:lumMod val="65000"/>
                    <a:lumOff val="35000"/>
                  </a:schemeClr>
                </a:solidFill>
                <a:latin typeface="Arial" panose="020B0604020202020204" pitchFamily="34" charset="0"/>
                <a:ea typeface="思源黑体 CN Bold" panose="020B0800000000000000" pitchFamily="34" charset="-122"/>
                <a:cs typeface="Arial" panose="020B0604020202020204" pitchFamily="34" charset="0"/>
              </a:rPr>
              <a:t>Transmission distance: 15m (external transmitter), 10m (built-in transmitter).</a:t>
            </a:r>
          </a:p>
        </p:txBody>
      </p:sp>
      <p:sp>
        <p:nvSpPr>
          <p:cNvPr id="8" name="文本框 7"/>
          <p:cNvSpPr txBox="1"/>
          <p:nvPr/>
        </p:nvSpPr>
        <p:spPr>
          <a:xfrm>
            <a:off x="2671720" y="2952570"/>
            <a:ext cx="5222905" cy="335156"/>
          </a:xfrm>
          <a:prstGeom prst="rect">
            <a:avLst/>
          </a:prstGeom>
          <a:noFill/>
        </p:spPr>
        <p:txBody>
          <a:bodyPr wrap="none" rtlCol="0">
            <a:spAutoFit/>
          </a:bodyPr>
          <a:lstStyle>
            <a:defPPr>
              <a:defRPr lang="zh-CN"/>
            </a:defPPr>
            <a:lvl1pPr>
              <a:lnSpc>
                <a:spcPct val="15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r>
              <a:rPr lang="en-US" altLang="zh-CN" dirty="0"/>
              <a:t>Stable data transfer within the effective range, no data loss or errors.</a:t>
            </a:r>
          </a:p>
        </p:txBody>
      </p:sp>
      <p:sp>
        <p:nvSpPr>
          <p:cNvPr id="9" name="文本框 8"/>
          <p:cNvSpPr txBox="1"/>
          <p:nvPr/>
        </p:nvSpPr>
        <p:spPr>
          <a:xfrm>
            <a:off x="2671720" y="3674110"/>
            <a:ext cx="6878806" cy="461665"/>
          </a:xfrm>
          <a:prstGeom prst="rect">
            <a:avLst/>
          </a:prstGeom>
          <a:noFill/>
        </p:spPr>
        <p:txBody>
          <a:bodyPr wrap="none" rtlCol="0">
            <a:spAutoFit/>
          </a:bodyPr>
          <a:lstStyle>
            <a:defPPr>
              <a:defRPr lang="zh-CN"/>
            </a:defPPr>
            <a:lvl1pPr>
              <a:lnSpc>
                <a:spcPct val="15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pPr>
              <a:lnSpc>
                <a:spcPct val="100000"/>
              </a:lnSpc>
            </a:pPr>
            <a:r>
              <a:rPr lang="en-US" altLang="zh-CN" dirty="0"/>
              <a:t>Point-to-point transfer between measuring tools and collection </a:t>
            </a:r>
            <a:r>
              <a:rPr lang="en-US" altLang="zh-CN" dirty="0">
                <a:sym typeface="+mn-ea"/>
              </a:rPr>
              <a:t>terminal, with memory after </a:t>
            </a:r>
          </a:p>
          <a:p>
            <a:pPr>
              <a:lnSpc>
                <a:spcPct val="100000"/>
              </a:lnSpc>
            </a:pPr>
            <a:r>
              <a:rPr lang="en-US" altLang="zh-CN" dirty="0">
                <a:sym typeface="+mn-ea"/>
              </a:rPr>
              <a:t>pairing—no need to reconnect.</a:t>
            </a:r>
            <a:endParaRPr lang="en-US" altLang="zh-CN" dirty="0"/>
          </a:p>
        </p:txBody>
      </p:sp>
      <p:sp>
        <p:nvSpPr>
          <p:cNvPr id="10" name="文本框 9"/>
          <p:cNvSpPr txBox="1"/>
          <p:nvPr/>
        </p:nvSpPr>
        <p:spPr>
          <a:xfrm>
            <a:off x="2671720" y="4568190"/>
            <a:ext cx="7082388" cy="276999"/>
          </a:xfrm>
          <a:prstGeom prst="rect">
            <a:avLst/>
          </a:prstGeom>
          <a:noFill/>
        </p:spPr>
        <p:txBody>
          <a:bodyPr wrap="none" rtlCol="0">
            <a:spAutoFit/>
          </a:bodyPr>
          <a:lstStyle>
            <a:defPPr>
              <a:defRPr lang="zh-CN"/>
            </a:defPPr>
            <a:lvl1pPr>
              <a:lnSpc>
                <a:spcPct val="10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r>
              <a:rPr lang="en-US" altLang="zh-CN" dirty="0"/>
              <a:t>Data can be transferred normally after rebooting the computer/phone, </a:t>
            </a:r>
            <a:r>
              <a:rPr lang="en-US" altLang="zh-CN" dirty="0">
                <a:sym typeface="+mn-ea"/>
              </a:rPr>
              <a:t>no connection required.</a:t>
            </a:r>
            <a:endParaRPr lang="en-US" altLang="zh-CN" dirty="0"/>
          </a:p>
        </p:txBody>
      </p:sp>
      <p:sp>
        <p:nvSpPr>
          <p:cNvPr id="11" name="文本框 10"/>
          <p:cNvSpPr txBox="1"/>
          <p:nvPr/>
        </p:nvSpPr>
        <p:spPr>
          <a:xfrm>
            <a:off x="2671720" y="5311942"/>
            <a:ext cx="6288901" cy="335156"/>
          </a:xfrm>
          <a:prstGeom prst="rect">
            <a:avLst/>
          </a:prstGeom>
          <a:noFill/>
        </p:spPr>
        <p:txBody>
          <a:bodyPr wrap="none" rtlCol="0">
            <a:spAutoFit/>
          </a:bodyPr>
          <a:lstStyle>
            <a:defPPr>
              <a:defRPr lang="zh-CN"/>
            </a:defPPr>
            <a:lvl1pPr>
              <a:lnSpc>
                <a:spcPct val="10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pPr>
              <a:lnSpc>
                <a:spcPct val="150000"/>
              </a:lnSpc>
            </a:pPr>
            <a:r>
              <a:rPr lang="en-US" altLang="zh-CN" dirty="0"/>
              <a:t>When transferring data, data with ID number is for easy identification of the source.</a:t>
            </a:r>
          </a:p>
        </p:txBody>
      </p:sp>
      <p:sp>
        <p:nvSpPr>
          <p:cNvPr id="17" name="矩形: 圆角 1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9" name="矩形 18"/>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p:nvPr/>
        </p:nvSpPr>
        <p:spPr>
          <a:xfrm>
            <a:off x="767715" y="874452"/>
            <a:ext cx="10454005"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7315 -- Advantages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592" y="0"/>
            <a:ext cx="12191407" cy="6858000"/>
            <a:chOff x="592" y="0"/>
            <a:chExt cx="12191407" cy="6858000"/>
          </a:xfrm>
        </p:grpSpPr>
        <p:pic>
          <p:nvPicPr>
            <p:cNvPr id="68" name="图片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9" name="矩形: 圆角 68"/>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71" name="矩形 7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2" name="文本框 71"/>
          <p:cNvSpPr txBox="1"/>
          <p:nvPr/>
        </p:nvSpPr>
        <p:spPr>
          <a:xfrm>
            <a:off x="767715" y="662920"/>
            <a:ext cx="10454005"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Wireless Data Transmission  VS. </a:t>
            </a:r>
          </a:p>
          <a:p>
            <a:r>
              <a:rPr lang="en-US" altLang="zh-CN" dirty="0"/>
              <a:t>Competitor Brands Advantages</a:t>
            </a:r>
          </a:p>
        </p:txBody>
      </p:sp>
      <p:grpSp>
        <p:nvGrpSpPr>
          <p:cNvPr id="79" name="组合 78"/>
          <p:cNvGrpSpPr/>
          <p:nvPr/>
        </p:nvGrpSpPr>
        <p:grpSpPr>
          <a:xfrm>
            <a:off x="604176" y="1647051"/>
            <a:ext cx="5295583" cy="1093094"/>
            <a:chOff x="604176" y="1559894"/>
            <a:chExt cx="5295583" cy="1093094"/>
          </a:xfrm>
        </p:grpSpPr>
        <p:sp>
          <p:nvSpPr>
            <p:cNvPr id="3" name="圆角矩形 46"/>
            <p:cNvSpPr/>
            <p:nvPr/>
          </p:nvSpPr>
          <p:spPr bwMode="auto">
            <a:xfrm>
              <a:off x="604176" y="1753692"/>
              <a:ext cx="5295583" cy="899296"/>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4" name="文本框 3"/>
            <p:cNvSpPr txBox="1"/>
            <p:nvPr/>
          </p:nvSpPr>
          <p:spPr>
            <a:xfrm>
              <a:off x="1286492" y="1981526"/>
              <a:ext cx="4347995" cy="575607"/>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pPr marL="0" indent="0" algn="l">
                <a:lnSpc>
                  <a:spcPct val="120000"/>
                </a:lnSpc>
                <a:buNone/>
              </a:pPr>
              <a:r>
                <a:rPr lang="en-US" altLang="zh-CN" dirty="0">
                  <a:solidFill>
                    <a:schemeClr val="tx1"/>
                  </a:solidFill>
                </a:rPr>
                <a:t>Our receivers feature multiple interfaces (USB, Type C, Micro USB, and Lightning), compatible with various system terminals such as computers, tablets, or phones </a:t>
              </a:r>
            </a:p>
            <a:p>
              <a:pPr marL="0" indent="0" algn="l">
                <a:lnSpc>
                  <a:spcPct val="120000"/>
                </a:lnSpc>
                <a:buNone/>
              </a:pPr>
              <a:r>
                <a:rPr lang="en-US" altLang="zh-CN" dirty="0">
                  <a:solidFill>
                    <a:schemeClr val="tx1"/>
                  </a:solidFill>
                </a:rPr>
                <a:t>running Windows, Android, or iOS.</a:t>
              </a:r>
              <a:endParaRPr lang="zh-CN" altLang="en-US" dirty="0">
                <a:solidFill>
                  <a:schemeClr val="tx1"/>
                </a:solidFill>
              </a:endParaRPr>
            </a:p>
          </p:txBody>
        </p:sp>
        <p:sp>
          <p:nvSpPr>
            <p:cNvPr id="5" name="文本框 4"/>
            <p:cNvSpPr txBox="1"/>
            <p:nvPr/>
          </p:nvSpPr>
          <p:spPr>
            <a:xfrm>
              <a:off x="604176" y="1974183"/>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01</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7" name="矩形 6"/>
            <p:cNvSpPr/>
            <p:nvPr/>
          </p:nvSpPr>
          <p:spPr>
            <a:xfrm>
              <a:off x="1340770" y="1613187"/>
              <a:ext cx="179017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8" name="文本框 7"/>
            <p:cNvSpPr txBox="1"/>
            <p:nvPr/>
          </p:nvSpPr>
          <p:spPr>
            <a:xfrm>
              <a:off x="1388163" y="1559894"/>
              <a:ext cx="1742785"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High Compatibility‌</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grpSp>
      <p:grpSp>
        <p:nvGrpSpPr>
          <p:cNvPr id="78" name="组合 77"/>
          <p:cNvGrpSpPr/>
          <p:nvPr/>
        </p:nvGrpSpPr>
        <p:grpSpPr>
          <a:xfrm>
            <a:off x="6292243" y="1647051"/>
            <a:ext cx="5295583" cy="1141539"/>
            <a:chOff x="6292243" y="1576684"/>
            <a:chExt cx="5295583" cy="1141539"/>
          </a:xfrm>
        </p:grpSpPr>
        <p:sp>
          <p:nvSpPr>
            <p:cNvPr id="10" name="圆角矩形 46"/>
            <p:cNvSpPr/>
            <p:nvPr/>
          </p:nvSpPr>
          <p:spPr bwMode="auto">
            <a:xfrm>
              <a:off x="6292243" y="1776826"/>
              <a:ext cx="5295583" cy="941397"/>
            </a:xfrm>
            <a:prstGeom prst="roundRect">
              <a:avLst>
                <a:gd name="adj" fmla="val 7466"/>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14" name="矩形 13"/>
            <p:cNvSpPr/>
            <p:nvPr/>
          </p:nvSpPr>
          <p:spPr>
            <a:xfrm>
              <a:off x="7028837" y="1632517"/>
              <a:ext cx="243242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7076230" y="1576684"/>
              <a:ext cx="2334293"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Comprehensive Coverage‌</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2" name="文本框 11"/>
            <p:cNvSpPr txBox="1"/>
            <p:nvPr/>
          </p:nvSpPr>
          <p:spPr>
            <a:xfrm>
              <a:off x="6292243" y="1984034"/>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02</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13" name="文本框 12"/>
            <p:cNvSpPr txBox="1"/>
            <p:nvPr/>
          </p:nvSpPr>
          <p:spPr>
            <a:xfrm>
              <a:off x="6974559" y="2036270"/>
              <a:ext cx="4372997" cy="590931"/>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Three product categories: built-in wireless transmitters, external wireless </a:t>
              </a:r>
            </a:p>
            <a:p>
              <a:r>
                <a:rPr lang="en-US" altLang="zh-CN" dirty="0"/>
                <a:t>transmitters, and all-in-one transmitters. our wireless data transmission capability </a:t>
              </a:r>
            </a:p>
            <a:p>
              <a:r>
                <a:rPr lang="en-US" altLang="zh-CN" dirty="0"/>
                <a:t>comprehensively covers commonly used measuring tools and instruments.</a:t>
              </a:r>
              <a:endParaRPr lang="zh-CN" altLang="en-US" dirty="0"/>
            </a:p>
          </p:txBody>
        </p:sp>
      </p:grpSp>
      <p:grpSp>
        <p:nvGrpSpPr>
          <p:cNvPr id="80" name="组合 79"/>
          <p:cNvGrpSpPr/>
          <p:nvPr/>
        </p:nvGrpSpPr>
        <p:grpSpPr>
          <a:xfrm>
            <a:off x="6292241" y="2910727"/>
            <a:ext cx="5295583" cy="787595"/>
            <a:chOff x="604176" y="4595724"/>
            <a:chExt cx="5295583" cy="787595"/>
          </a:xfrm>
        </p:grpSpPr>
        <p:sp>
          <p:nvSpPr>
            <p:cNvPr id="24" name="圆角矩形 46"/>
            <p:cNvSpPr/>
            <p:nvPr/>
          </p:nvSpPr>
          <p:spPr bwMode="auto">
            <a:xfrm>
              <a:off x="604176" y="4784110"/>
              <a:ext cx="5295583" cy="599209"/>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25" name="文本框 24"/>
            <p:cNvSpPr txBox="1"/>
            <p:nvPr/>
          </p:nvSpPr>
          <p:spPr>
            <a:xfrm>
              <a:off x="604176" y="4791383"/>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04</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28" name="矩形 27"/>
            <p:cNvSpPr/>
            <p:nvPr/>
          </p:nvSpPr>
          <p:spPr>
            <a:xfrm>
              <a:off x="1340771" y="4651557"/>
              <a:ext cx="230159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文本框 28"/>
            <p:cNvSpPr txBox="1"/>
            <p:nvPr/>
          </p:nvSpPr>
          <p:spPr>
            <a:xfrm>
              <a:off x="1388163" y="4595724"/>
              <a:ext cx="2188420" cy="339452"/>
            </a:xfrm>
            <a:prstGeom prst="rect">
              <a:avLst/>
            </a:prstGeom>
            <a:noFill/>
          </p:spPr>
          <p:txBody>
            <a:bodyPr wrap="none" rtlCol="0">
              <a:spAutoFit/>
            </a:bodyPr>
            <a:lstStyle>
              <a:defPPr>
                <a:defRPr lang="zh-CN"/>
              </a:defPPr>
              <a:lvl1pPr>
                <a:lnSpc>
                  <a:spcPct val="150000"/>
                </a:lnSpc>
                <a:defRPr sz="1200" kern="0">
                  <a:solidFill>
                    <a:schemeClr val="bg1"/>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t>User-Friendly Operation‌</a:t>
              </a:r>
              <a:endParaRPr lang="zh-CN" altLang="en-US" dirty="0"/>
            </a:p>
          </p:txBody>
        </p:sp>
        <p:sp>
          <p:nvSpPr>
            <p:cNvPr id="27" name="文本框 26"/>
            <p:cNvSpPr txBox="1"/>
            <p:nvPr/>
          </p:nvSpPr>
          <p:spPr>
            <a:xfrm>
              <a:off x="1286492" y="5039780"/>
              <a:ext cx="4432899" cy="2432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Simplified device pairing, unpairing, and data transfer processes for effortless setup.</a:t>
              </a:r>
              <a:endParaRPr lang="zh-CN" altLang="en-US" dirty="0"/>
            </a:p>
          </p:txBody>
        </p:sp>
      </p:grpSp>
      <p:grpSp>
        <p:nvGrpSpPr>
          <p:cNvPr id="81" name="组合 80"/>
          <p:cNvGrpSpPr/>
          <p:nvPr/>
        </p:nvGrpSpPr>
        <p:grpSpPr>
          <a:xfrm>
            <a:off x="604176" y="3788861"/>
            <a:ext cx="5295583" cy="936685"/>
            <a:chOff x="604176" y="5544583"/>
            <a:chExt cx="5295583" cy="936685"/>
          </a:xfrm>
        </p:grpSpPr>
        <p:sp>
          <p:nvSpPr>
            <p:cNvPr id="31" name="圆角矩形 46"/>
            <p:cNvSpPr/>
            <p:nvPr/>
          </p:nvSpPr>
          <p:spPr bwMode="auto">
            <a:xfrm>
              <a:off x="604176" y="5732468"/>
              <a:ext cx="5295583" cy="748800"/>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2" name="文本框 31"/>
            <p:cNvSpPr txBox="1"/>
            <p:nvPr/>
          </p:nvSpPr>
          <p:spPr>
            <a:xfrm>
              <a:off x="604176" y="5876345"/>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05</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35" name="矩形 34"/>
            <p:cNvSpPr/>
            <p:nvPr/>
          </p:nvSpPr>
          <p:spPr>
            <a:xfrm>
              <a:off x="1340770" y="5600416"/>
              <a:ext cx="285785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文本框 35"/>
            <p:cNvSpPr txBox="1"/>
            <p:nvPr/>
          </p:nvSpPr>
          <p:spPr>
            <a:xfrm>
              <a:off x="1388163" y="5544583"/>
              <a:ext cx="2744662" cy="339452"/>
            </a:xfrm>
            <a:prstGeom prst="rect">
              <a:avLst/>
            </a:prstGeom>
            <a:noFill/>
          </p:spPr>
          <p:txBody>
            <a:bodyPr wrap="none" rtlCol="0">
              <a:spAutoFit/>
            </a:bodyPr>
            <a:lstStyle>
              <a:defPPr>
                <a:defRPr lang="zh-CN"/>
              </a:defPPr>
              <a:lvl1pPr>
                <a:lnSpc>
                  <a:spcPct val="150000"/>
                </a:lnSpc>
                <a:defRPr sz="1200" kern="0">
                  <a:solidFill>
                    <a:schemeClr val="bg1"/>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t>Persistent Binding Mechanism‌</a:t>
              </a:r>
              <a:endParaRPr lang="zh-CN" altLang="en-US" dirty="0"/>
            </a:p>
          </p:txBody>
        </p:sp>
        <p:sp>
          <p:nvSpPr>
            <p:cNvPr id="34" name="文本框 33"/>
            <p:cNvSpPr txBox="1"/>
            <p:nvPr/>
          </p:nvSpPr>
          <p:spPr>
            <a:xfrm>
              <a:off x="1286492" y="5974288"/>
              <a:ext cx="4257810"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Single-pairing ensures continuous data transmission—no re-pairing required </a:t>
              </a:r>
            </a:p>
            <a:p>
              <a:r>
                <a:rPr lang="en-US" altLang="zh-CN" dirty="0"/>
                <a:t>when replacing terminals, instruments, or batteries.</a:t>
              </a:r>
              <a:endParaRPr lang="zh-CN" altLang="en-US" dirty="0"/>
            </a:p>
          </p:txBody>
        </p:sp>
      </p:grpSp>
      <p:grpSp>
        <p:nvGrpSpPr>
          <p:cNvPr id="37" name="组合 36"/>
          <p:cNvGrpSpPr/>
          <p:nvPr/>
        </p:nvGrpSpPr>
        <p:grpSpPr>
          <a:xfrm>
            <a:off x="6291649" y="3820459"/>
            <a:ext cx="5296175" cy="793760"/>
            <a:chOff x="6215450" y="1476252"/>
            <a:chExt cx="5296175" cy="793760"/>
          </a:xfrm>
        </p:grpSpPr>
        <p:sp>
          <p:nvSpPr>
            <p:cNvPr id="38" name="圆角矩形 46"/>
            <p:cNvSpPr/>
            <p:nvPr/>
          </p:nvSpPr>
          <p:spPr bwMode="auto">
            <a:xfrm>
              <a:off x="6215450" y="1672900"/>
              <a:ext cx="5296175" cy="573824"/>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9" name="文本框 38"/>
            <p:cNvSpPr txBox="1"/>
            <p:nvPr/>
          </p:nvSpPr>
          <p:spPr>
            <a:xfrm>
              <a:off x="6898358" y="1898761"/>
              <a:ext cx="4192628" cy="274370"/>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Operates for over ‌400,000 transmissions‌ on a single CR2032 battery.</a:t>
              </a:r>
              <a:endParaRPr lang="zh-CN" altLang="en-US" dirty="0"/>
            </a:p>
          </p:txBody>
        </p:sp>
        <p:sp>
          <p:nvSpPr>
            <p:cNvPr id="40" name="文本框 39"/>
            <p:cNvSpPr txBox="1"/>
            <p:nvPr/>
          </p:nvSpPr>
          <p:spPr>
            <a:xfrm>
              <a:off x="6216042" y="1685237"/>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06</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41" name="矩形 40"/>
            <p:cNvSpPr/>
            <p:nvPr/>
          </p:nvSpPr>
          <p:spPr>
            <a:xfrm>
              <a:off x="6952636" y="1529545"/>
              <a:ext cx="276679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6974772" y="1476252"/>
              <a:ext cx="2744662"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Ultra-Low Power Consumption‌</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grpSp>
      <p:grpSp>
        <p:nvGrpSpPr>
          <p:cNvPr id="43" name="组合 42"/>
          <p:cNvGrpSpPr/>
          <p:nvPr/>
        </p:nvGrpSpPr>
        <p:grpSpPr>
          <a:xfrm>
            <a:off x="601142" y="4782532"/>
            <a:ext cx="5295583" cy="948943"/>
            <a:chOff x="6216042" y="2802867"/>
            <a:chExt cx="5295583" cy="948943"/>
          </a:xfrm>
        </p:grpSpPr>
        <p:sp>
          <p:nvSpPr>
            <p:cNvPr id="44" name="圆角矩形 46"/>
            <p:cNvSpPr/>
            <p:nvPr/>
          </p:nvSpPr>
          <p:spPr bwMode="auto">
            <a:xfrm>
              <a:off x="6216042" y="3003010"/>
              <a:ext cx="5295583" cy="748800"/>
            </a:xfrm>
            <a:prstGeom prst="roundRect">
              <a:avLst>
                <a:gd name="adj" fmla="val 7466"/>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45" name="矩形 44"/>
            <p:cNvSpPr/>
            <p:nvPr/>
          </p:nvSpPr>
          <p:spPr>
            <a:xfrm>
              <a:off x="6952636" y="2858700"/>
              <a:ext cx="125196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6" name="文本框 45"/>
            <p:cNvSpPr txBox="1"/>
            <p:nvPr/>
          </p:nvSpPr>
          <p:spPr>
            <a:xfrm>
              <a:off x="6974772" y="2802867"/>
              <a:ext cx="1229824" cy="340606"/>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Data Format</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47" name="文本框 46"/>
            <p:cNvSpPr txBox="1"/>
            <p:nvPr/>
          </p:nvSpPr>
          <p:spPr>
            <a:xfrm>
              <a:off x="6216042" y="3110304"/>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07</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48" name="文本框 47"/>
            <p:cNvSpPr txBox="1"/>
            <p:nvPr/>
          </p:nvSpPr>
          <p:spPr>
            <a:xfrm>
              <a:off x="6890721" y="3237835"/>
              <a:ext cx="4558989"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multiple data </a:t>
              </a:r>
              <a:r>
                <a:rPr lang="en-US" altLang="zh-CN" dirty="0" err="1"/>
                <a:t>fomats</a:t>
              </a:r>
              <a:r>
                <a:rPr lang="en-US" altLang="zh-CN" dirty="0"/>
                <a:t>: e.g., Value + Enter, Value + TAB, ID number + Value </a:t>
              </a:r>
            </a:p>
            <a:p>
              <a:r>
                <a:rPr lang="en-US" altLang="zh-CN" dirty="0"/>
                <a:t>+ Enter, etc.</a:t>
              </a:r>
              <a:endParaRPr lang="zh-CN" altLang="en-US" dirty="0"/>
            </a:p>
          </p:txBody>
        </p:sp>
      </p:grpSp>
      <p:grpSp>
        <p:nvGrpSpPr>
          <p:cNvPr id="49" name="组合 48"/>
          <p:cNvGrpSpPr/>
          <p:nvPr/>
        </p:nvGrpSpPr>
        <p:grpSpPr>
          <a:xfrm>
            <a:off x="6291649" y="4736356"/>
            <a:ext cx="5296175" cy="779092"/>
            <a:chOff x="6215450" y="3904973"/>
            <a:chExt cx="5296175" cy="779092"/>
          </a:xfrm>
        </p:grpSpPr>
        <p:sp>
          <p:nvSpPr>
            <p:cNvPr id="50" name="圆角矩形 46"/>
            <p:cNvSpPr/>
            <p:nvPr/>
          </p:nvSpPr>
          <p:spPr bwMode="auto">
            <a:xfrm>
              <a:off x="6215450" y="4082557"/>
              <a:ext cx="5296175" cy="568119"/>
            </a:xfrm>
            <a:prstGeom prst="roundRect">
              <a:avLst>
                <a:gd name="adj" fmla="val 10401"/>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51" name="矩形 50"/>
            <p:cNvSpPr/>
            <p:nvPr/>
          </p:nvSpPr>
          <p:spPr>
            <a:xfrm>
              <a:off x="6952636" y="3951280"/>
              <a:ext cx="138412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2" name="文本框 51"/>
            <p:cNvSpPr txBox="1"/>
            <p:nvPr/>
          </p:nvSpPr>
          <p:spPr>
            <a:xfrm>
              <a:off x="6974772" y="3904973"/>
              <a:ext cx="1332416"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Data Security‌</a:t>
              </a:r>
              <a:endParaRPr lang="zh-CN" altLang="en-US" dirty="0">
                <a:solidFill>
                  <a:schemeClr val="bg1"/>
                </a:solidFill>
                <a:latin typeface="Arial Black" panose="020B0A04020102090204" pitchFamily="34" charset="0"/>
                <a:cs typeface="Arial" panose="020B0604020202020204" pitchFamily="34" charset="0"/>
              </a:endParaRPr>
            </a:p>
          </p:txBody>
        </p:sp>
        <p:sp>
          <p:nvSpPr>
            <p:cNvPr id="53" name="文本框 52"/>
            <p:cNvSpPr txBox="1"/>
            <p:nvPr/>
          </p:nvSpPr>
          <p:spPr>
            <a:xfrm>
              <a:off x="6921583" y="4321271"/>
              <a:ext cx="3679743" cy="2986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Optional ‌AES128 encryption‌ for critical data protection.</a:t>
              </a:r>
              <a:endParaRPr lang="zh-CN" altLang="en-US" dirty="0"/>
            </a:p>
          </p:txBody>
        </p:sp>
        <p:sp>
          <p:nvSpPr>
            <p:cNvPr id="54" name="文本框 53"/>
            <p:cNvSpPr txBox="1"/>
            <p:nvPr/>
          </p:nvSpPr>
          <p:spPr>
            <a:xfrm>
              <a:off x="6216042" y="409929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08</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grpSp>
        <p:nvGrpSpPr>
          <p:cNvPr id="55" name="组合 54"/>
          <p:cNvGrpSpPr/>
          <p:nvPr/>
        </p:nvGrpSpPr>
        <p:grpSpPr>
          <a:xfrm>
            <a:off x="601142" y="5788460"/>
            <a:ext cx="5295583" cy="802359"/>
            <a:chOff x="6162758" y="4719036"/>
            <a:chExt cx="5295583" cy="802359"/>
          </a:xfrm>
        </p:grpSpPr>
        <p:sp>
          <p:nvSpPr>
            <p:cNvPr id="56" name="圆角矩形 46"/>
            <p:cNvSpPr/>
            <p:nvPr/>
          </p:nvSpPr>
          <p:spPr bwMode="auto">
            <a:xfrm>
              <a:off x="6162758" y="4907422"/>
              <a:ext cx="5295583" cy="594086"/>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57" name="文本框 56"/>
            <p:cNvSpPr txBox="1"/>
            <p:nvPr/>
          </p:nvSpPr>
          <p:spPr>
            <a:xfrm>
              <a:off x="6216042" y="493662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09</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58" name="矩形 57"/>
            <p:cNvSpPr/>
            <p:nvPr/>
          </p:nvSpPr>
          <p:spPr>
            <a:xfrm>
              <a:off x="6899352" y="4774869"/>
              <a:ext cx="1964264"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9" name="文本框 58"/>
            <p:cNvSpPr txBox="1"/>
            <p:nvPr/>
          </p:nvSpPr>
          <p:spPr>
            <a:xfrm>
              <a:off x="6939524" y="4719036"/>
              <a:ext cx="1871025"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Deep Customization‌</a:t>
              </a:r>
              <a:endParaRPr lang="zh-CN" altLang="en-US" dirty="0">
                <a:solidFill>
                  <a:schemeClr val="bg1"/>
                </a:solidFill>
                <a:latin typeface="Arial Black" panose="020B0A04020102090204" pitchFamily="34" charset="0"/>
                <a:cs typeface="Arial" panose="020B0604020202020204" pitchFamily="34" charset="0"/>
              </a:endParaRPr>
            </a:p>
          </p:txBody>
        </p:sp>
        <p:sp>
          <p:nvSpPr>
            <p:cNvPr id="60" name="文本框 59"/>
            <p:cNvSpPr txBox="1"/>
            <p:nvPr/>
          </p:nvSpPr>
          <p:spPr>
            <a:xfrm>
              <a:off x="6838194" y="5162114"/>
              <a:ext cx="4259412" cy="2432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Provides bespoke data transmission solutions tailored to client specifications.</a:t>
              </a:r>
              <a:endParaRPr lang="zh-CN" altLang="en-US" dirty="0"/>
            </a:p>
          </p:txBody>
        </p:sp>
      </p:grpSp>
      <p:grpSp>
        <p:nvGrpSpPr>
          <p:cNvPr id="61" name="组合 60"/>
          <p:cNvGrpSpPr/>
          <p:nvPr/>
        </p:nvGrpSpPr>
        <p:grpSpPr>
          <a:xfrm>
            <a:off x="6291649" y="5637583"/>
            <a:ext cx="5296175" cy="1189240"/>
            <a:chOff x="6215450" y="5544583"/>
            <a:chExt cx="5296175" cy="1189240"/>
          </a:xfrm>
        </p:grpSpPr>
        <p:sp>
          <p:nvSpPr>
            <p:cNvPr id="62" name="圆角矩形 46"/>
            <p:cNvSpPr/>
            <p:nvPr/>
          </p:nvSpPr>
          <p:spPr bwMode="auto">
            <a:xfrm>
              <a:off x="6215450" y="5732468"/>
              <a:ext cx="5296175" cy="753827"/>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63" name="文本框 62"/>
            <p:cNvSpPr txBox="1"/>
            <p:nvPr/>
          </p:nvSpPr>
          <p:spPr>
            <a:xfrm>
              <a:off x="6216042" y="5889971"/>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10</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64" name="矩形 63"/>
            <p:cNvSpPr/>
            <p:nvPr/>
          </p:nvSpPr>
          <p:spPr>
            <a:xfrm>
              <a:off x="6952637" y="5600416"/>
              <a:ext cx="2930303"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5" name="文本框 64"/>
            <p:cNvSpPr txBox="1"/>
            <p:nvPr/>
          </p:nvSpPr>
          <p:spPr>
            <a:xfrm>
              <a:off x="6974772" y="5544583"/>
              <a:ext cx="2908168"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Advanced Analytics Capabilities‌</a:t>
              </a:r>
              <a:endParaRPr lang="zh-CN" altLang="en-US" dirty="0">
                <a:solidFill>
                  <a:schemeClr val="bg1"/>
                </a:solidFill>
                <a:latin typeface="Arial Black" panose="020B0A04020102090204" pitchFamily="34" charset="0"/>
                <a:cs typeface="Arial" panose="020B0604020202020204" pitchFamily="34" charset="0"/>
              </a:endParaRPr>
            </a:p>
          </p:txBody>
        </p:sp>
        <p:sp>
          <p:nvSpPr>
            <p:cNvPr id="66" name="文本框 65"/>
            <p:cNvSpPr txBox="1"/>
            <p:nvPr/>
          </p:nvSpPr>
          <p:spPr>
            <a:xfrm>
              <a:off x="6898358" y="5972461"/>
              <a:ext cx="4116443" cy="761362"/>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 Mature supporting software collects, aggregates, and analyzes measurement data, enabling streamlined, intelligent, and visualized data management.</a:t>
              </a:r>
              <a:endParaRPr lang="zh-CN" altLang="en-US" dirty="0"/>
            </a:p>
          </p:txBody>
        </p:sp>
      </p:grpSp>
      <p:grpSp>
        <p:nvGrpSpPr>
          <p:cNvPr id="84" name="组合 83"/>
          <p:cNvGrpSpPr/>
          <p:nvPr/>
        </p:nvGrpSpPr>
        <p:grpSpPr>
          <a:xfrm>
            <a:off x="604176" y="2797131"/>
            <a:ext cx="5295583" cy="934744"/>
            <a:chOff x="604176" y="2838886"/>
            <a:chExt cx="5295583" cy="934744"/>
          </a:xfrm>
        </p:grpSpPr>
        <p:sp>
          <p:nvSpPr>
            <p:cNvPr id="17" name="圆角矩形 46"/>
            <p:cNvSpPr/>
            <p:nvPr/>
          </p:nvSpPr>
          <p:spPr bwMode="auto">
            <a:xfrm>
              <a:off x="604176" y="3025995"/>
              <a:ext cx="5295583" cy="747635"/>
            </a:xfrm>
            <a:prstGeom prst="roundRect">
              <a:avLst>
                <a:gd name="adj" fmla="val 10401"/>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21" name="矩形 20"/>
            <p:cNvSpPr/>
            <p:nvPr/>
          </p:nvSpPr>
          <p:spPr>
            <a:xfrm>
              <a:off x="1340770" y="2894719"/>
              <a:ext cx="3106819"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1388163" y="2838886"/>
              <a:ext cx="3044423"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Diverse Communication Protocols‌</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9" name="文本框 18"/>
            <p:cNvSpPr txBox="1"/>
            <p:nvPr/>
          </p:nvSpPr>
          <p:spPr>
            <a:xfrm>
              <a:off x="1286492" y="3280505"/>
              <a:ext cx="4372996"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both ‌emulated keyboard signals‌ and ‌serial port signals‌ to accommodate </a:t>
              </a:r>
            </a:p>
            <a:p>
              <a:r>
                <a:rPr lang="en-US" altLang="zh-CN" dirty="0"/>
                <a:t>varied industrial scenarios.</a:t>
              </a:r>
              <a:endParaRPr lang="zh-CN" altLang="en-US" dirty="0"/>
            </a:p>
          </p:txBody>
        </p:sp>
        <p:sp>
          <p:nvSpPr>
            <p:cNvPr id="20" name="文本框 19"/>
            <p:cNvSpPr txBox="1"/>
            <p:nvPr/>
          </p:nvSpPr>
          <p:spPr>
            <a:xfrm>
              <a:off x="604176" y="3168457"/>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03</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02</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70" y="3234425"/>
            <a:ext cx="3545938" cy="1077218"/>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sym typeface="+mn-ea"/>
              </a:rPr>
              <a:t>Wired Data Transmission</a:t>
            </a:r>
            <a:endParaRPr lang="zh-CN" altLang="en-US" dirty="0">
              <a:sym typeface="+mn-ea"/>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4792" y="3090524"/>
            <a:ext cx="2386504" cy="139959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92" y="0"/>
            <a:ext cx="12191407" cy="6858000"/>
            <a:chOff x="592" y="0"/>
            <a:chExt cx="12191407" cy="685800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2" name="矩形 2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4" name="圆角矩形 46"/>
          <p:cNvSpPr/>
          <p:nvPr/>
        </p:nvSpPr>
        <p:spPr bwMode="auto">
          <a:xfrm>
            <a:off x="6419088" y="4464270"/>
            <a:ext cx="5170883" cy="1922059"/>
          </a:xfrm>
          <a:prstGeom prst="roundRect">
            <a:avLst>
              <a:gd name="adj" fmla="val 3723"/>
            </a:avLst>
          </a:prstGeom>
          <a:gradFill>
            <a:gsLst>
              <a:gs pos="24000">
                <a:srgbClr val="E2EDE9">
                  <a:alpha val="37000"/>
                </a:srgbClr>
              </a:gs>
              <a:gs pos="75000">
                <a:srgbClr val="E2EDE9"/>
              </a:gs>
            </a:gsLst>
            <a:lin ang="3600000" scaled="0"/>
          </a:gra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9" name="_s1038"/>
          <p:cNvSpPr>
            <a:spLocks noChangeArrowheads="1"/>
          </p:cNvSpPr>
          <p:nvPr/>
        </p:nvSpPr>
        <p:spPr bwMode="auto">
          <a:xfrm>
            <a:off x="10064916" y="3050293"/>
            <a:ext cx="1458885" cy="306000"/>
          </a:xfrm>
          <a:prstGeom prst="roundRect">
            <a:avLst>
              <a:gd name="adj" fmla="val 16667"/>
            </a:avLst>
          </a:prstGeom>
          <a:noFill/>
          <a:ln w="6350">
            <a:noFill/>
            <a:round/>
          </a:ln>
        </p:spPr>
        <p:txBody>
          <a:bodyPr wrap="none" lIns="0" tIns="0" rIns="0" bIns="0" anchor="ctr" anchorCtr="1"/>
          <a:lstStyle/>
          <a:p>
            <a:pPr>
              <a:spcBef>
                <a:spcPts val="300"/>
              </a:spcBef>
              <a:defRPr/>
            </a:pPr>
            <a:r>
              <a:rPr lang="zh-CN" altLang="en-US" sz="1400" b="0" dirty="0">
                <a:solidFill>
                  <a:srgbClr val="FFFFFF"/>
                </a:solidFill>
                <a:latin typeface="思源黑体 CN Bold" panose="020B0800000000000000" pitchFamily="34" charset="-122"/>
                <a:ea typeface="思源黑体 CN Bold" panose="020B0800000000000000" pitchFamily="34" charset="-122"/>
              </a:rPr>
              <a:t>连接使用</a:t>
            </a:r>
          </a:p>
        </p:txBody>
      </p:sp>
      <p:sp>
        <p:nvSpPr>
          <p:cNvPr id="12" name="圆角矩形 46"/>
          <p:cNvSpPr/>
          <p:nvPr/>
        </p:nvSpPr>
        <p:spPr bwMode="auto">
          <a:xfrm>
            <a:off x="491061" y="2496588"/>
            <a:ext cx="5604939"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pic>
        <p:nvPicPr>
          <p:cNvPr id="14" name="Picture 4" descr="C:\Users\DELL\Desktop\01-01---1-07 SPC数据线.jpg"/>
          <p:cNvPicPr>
            <a:picLocks noChangeAspect="1" noChangeArrowheads="1"/>
          </p:cNvPicPr>
          <p:nvPr/>
        </p:nvPicPr>
        <p:blipFill>
          <a:blip r:embed="rId4" cstate="print"/>
          <a:srcRect/>
          <a:stretch>
            <a:fillRect/>
          </a:stretch>
        </p:blipFill>
        <p:spPr bwMode="auto">
          <a:xfrm>
            <a:off x="935173" y="2784842"/>
            <a:ext cx="4550255" cy="2671988"/>
          </a:xfrm>
          <a:prstGeom prst="rect">
            <a:avLst/>
          </a:prstGeom>
          <a:noFill/>
        </p:spPr>
      </p:pic>
      <p:sp>
        <p:nvSpPr>
          <p:cNvPr id="17" name="圆角矩形 24"/>
          <p:cNvSpPr>
            <a:spLocks noChangeArrowheads="1"/>
          </p:cNvSpPr>
          <p:nvPr/>
        </p:nvSpPr>
        <p:spPr bwMode="auto">
          <a:xfrm>
            <a:off x="1402474" y="3492679"/>
            <a:ext cx="1042255" cy="297420"/>
          </a:xfrm>
          <a:prstGeom prst="roundRect">
            <a:avLst>
              <a:gd name="adj" fmla="val 16667"/>
            </a:avLst>
          </a:prstGeom>
          <a:noFill/>
          <a:ln w="6350">
            <a:noFill/>
            <a:round/>
          </a:ln>
        </p:spPr>
        <p:txBody>
          <a:bodyPr lIns="0" tIns="0" rIns="0" bIns="0" anchor="ctr" anchorCtr="1"/>
          <a:lstStyle/>
          <a:p>
            <a:pPr algn="ctr"/>
            <a:r>
              <a:rPr lang="en-US" altLang="zh-CN" sz="800" b="0" dirty="0">
                <a:latin typeface="Arial" panose="020B0604020202020204" pitchFamily="34" charset="0"/>
                <a:cs typeface="Arial" panose="020B0604020202020204" pitchFamily="34" charset="0"/>
                <a:sym typeface="+mn-ea"/>
              </a:rPr>
              <a:t>press red button</a:t>
            </a:r>
            <a:endParaRPr lang="en-US" altLang="zh-CN" sz="800" b="0" dirty="0">
              <a:latin typeface="Arial" panose="020B0604020202020204" pitchFamily="34" charset="0"/>
              <a:cs typeface="Arial" panose="020B0604020202020204" pitchFamily="34" charset="0"/>
            </a:endParaRPr>
          </a:p>
          <a:p>
            <a:pPr algn="ctr"/>
            <a:r>
              <a:rPr lang="en-US" altLang="zh-CN" sz="800" b="0" dirty="0">
                <a:latin typeface="Arial" panose="020B0604020202020204" pitchFamily="34" charset="0"/>
                <a:cs typeface="Arial" panose="020B0604020202020204" pitchFamily="34" charset="0"/>
                <a:sym typeface="+mn-ea"/>
              </a:rPr>
              <a:t>to transmit data</a:t>
            </a:r>
            <a:endParaRPr lang="zh-CN" altLang="en-US" sz="800" b="0" dirty="0">
              <a:solidFill>
                <a:schemeClr val="bg2">
                  <a:lumMod val="75000"/>
                </a:schemeClr>
              </a:solidFill>
              <a:latin typeface="Arial" panose="020B0604020202020204" pitchFamily="34" charset="0"/>
              <a:ea typeface="思源黑体 CN Regular" panose="020B0500000000000000" charset="-122"/>
              <a:cs typeface="Arial" panose="020B0604020202020204" pitchFamily="34" charset="0"/>
            </a:endParaRPr>
          </a:p>
        </p:txBody>
      </p:sp>
      <p:cxnSp>
        <p:nvCxnSpPr>
          <p:cNvPr id="18" name="直接连接符 81"/>
          <p:cNvCxnSpPr>
            <a:cxnSpLocks noChangeShapeType="1"/>
          </p:cNvCxnSpPr>
          <p:nvPr/>
        </p:nvCxnSpPr>
        <p:spPr bwMode="auto">
          <a:xfrm>
            <a:off x="1868833" y="3854040"/>
            <a:ext cx="290" cy="258849"/>
          </a:xfrm>
          <a:prstGeom prst="line">
            <a:avLst/>
          </a:prstGeom>
          <a:noFill/>
          <a:ln w="6350" algn="ctr">
            <a:solidFill>
              <a:srgbClr val="FF0000"/>
            </a:solidFill>
            <a:round/>
          </a:ln>
        </p:spPr>
      </p:cxnSp>
      <p:cxnSp>
        <p:nvCxnSpPr>
          <p:cNvPr id="19" name="直接连接符 84"/>
          <p:cNvCxnSpPr>
            <a:cxnSpLocks noChangeShapeType="1"/>
          </p:cNvCxnSpPr>
          <p:nvPr/>
        </p:nvCxnSpPr>
        <p:spPr bwMode="auto">
          <a:xfrm>
            <a:off x="3445102" y="4975502"/>
            <a:ext cx="597341" cy="0"/>
          </a:xfrm>
          <a:prstGeom prst="line">
            <a:avLst/>
          </a:prstGeom>
          <a:noFill/>
          <a:ln w="6350" algn="ctr">
            <a:solidFill>
              <a:srgbClr val="FF0000"/>
            </a:solidFill>
            <a:round/>
          </a:ln>
        </p:spPr>
      </p:cxnSp>
      <p:pic>
        <p:nvPicPr>
          <p:cNvPr id="15" name="Picture 3"/>
          <p:cNvPicPr>
            <a:picLocks noChangeAspect="1" noChangeArrowheads="1"/>
          </p:cNvPicPr>
          <p:nvPr/>
        </p:nvPicPr>
        <p:blipFill>
          <a:blip r:embed="rId5" cstate="print"/>
          <a:srcRect t="10110"/>
          <a:stretch>
            <a:fillRect/>
          </a:stretch>
        </p:blipFill>
        <p:spPr bwMode="auto">
          <a:xfrm>
            <a:off x="962403" y="5159853"/>
            <a:ext cx="1110263" cy="891448"/>
          </a:xfrm>
          <a:prstGeom prst="rect">
            <a:avLst/>
          </a:prstGeom>
          <a:solidFill>
            <a:srgbClr val="FFFFFF"/>
          </a:solidFill>
          <a:ln w="9525">
            <a:noFill/>
            <a:miter lim="800000"/>
            <a:headEnd/>
            <a:tailEnd/>
          </a:ln>
          <a:effectLst/>
        </p:spPr>
      </p:pic>
      <p:sp>
        <p:nvSpPr>
          <p:cNvPr id="20" name="矩形 19"/>
          <p:cNvSpPr/>
          <p:nvPr/>
        </p:nvSpPr>
        <p:spPr bwMode="auto">
          <a:xfrm>
            <a:off x="962403" y="5154712"/>
            <a:ext cx="1113455" cy="903444"/>
          </a:xfrm>
          <a:prstGeom prst="rect">
            <a:avLst/>
          </a:prstGeom>
          <a:noFill/>
          <a:ln w="6350" algn="ctr">
            <a:solidFill>
              <a:srgbClr val="00684D"/>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23" name="直接连接符 22"/>
          <p:cNvCxnSpPr/>
          <p:nvPr/>
        </p:nvCxnSpPr>
        <p:spPr bwMode="auto">
          <a:xfrm>
            <a:off x="1402263" y="4771575"/>
            <a:ext cx="211" cy="388278"/>
          </a:xfrm>
          <a:prstGeom prst="line">
            <a:avLst/>
          </a:prstGeom>
          <a:solidFill>
            <a:srgbClr val="808000"/>
          </a:solidFill>
          <a:ln w="6350" cap="flat" cmpd="sng" algn="ctr">
            <a:solidFill>
              <a:srgbClr val="FF0000"/>
            </a:solidFill>
            <a:prstDash val="solid"/>
            <a:round/>
            <a:headEnd type="none" w="med" len="med"/>
            <a:tailEnd type="none" w="med" len="med"/>
          </a:ln>
        </p:spPr>
      </p:cxnSp>
      <p:sp>
        <p:nvSpPr>
          <p:cNvPr id="27" name="矩形 26"/>
          <p:cNvSpPr/>
          <p:nvPr/>
        </p:nvSpPr>
        <p:spPr>
          <a:xfrm>
            <a:off x="490854" y="2945765"/>
            <a:ext cx="2175721" cy="39751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_s1038"/>
          <p:cNvSpPr>
            <a:spLocks noChangeArrowheads="1"/>
          </p:cNvSpPr>
          <p:nvPr/>
        </p:nvSpPr>
        <p:spPr bwMode="auto">
          <a:xfrm>
            <a:off x="574674" y="2981442"/>
            <a:ext cx="1929130" cy="30607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 to caliper</a:t>
            </a:r>
            <a:endParaRPr lang="en-US" altLang="zh-CN" sz="1000" dirty="0">
              <a:solidFill>
                <a:srgbClr val="FFFFFF"/>
              </a:solidFill>
              <a:latin typeface="Arial Black" panose="020B0A04020102090204" pitchFamily="34" charset="0"/>
              <a:ea typeface="思源黑体 CN Bold" panose="020B0800000000000000" pitchFamily="34" charset="-122"/>
              <a:cs typeface="Arial" panose="020B0604020202020204" pitchFamily="34" charset="0"/>
              <a:sym typeface="+mn-ea"/>
            </a:endParaRPr>
          </a:p>
        </p:txBody>
      </p:sp>
      <p:sp>
        <p:nvSpPr>
          <p:cNvPr id="31" name="文本框 30"/>
          <p:cNvSpPr txBox="1"/>
          <p:nvPr/>
        </p:nvSpPr>
        <p:spPr>
          <a:xfrm>
            <a:off x="2183130" y="5229225"/>
            <a:ext cx="1158240" cy="338554"/>
          </a:xfrm>
          <a:prstGeom prst="rect">
            <a:avLst/>
          </a:prstGeom>
          <a:noFill/>
        </p:spPr>
        <p:txBody>
          <a:bodyPr wrap="square" rtlCol="0">
            <a:spAutoFit/>
          </a:bodyPr>
          <a:lstStyle/>
          <a:p>
            <a:pPr algn="l"/>
            <a:r>
              <a:rPr lang="en-US" altLang="zh-CN" sz="800" dirty="0">
                <a:latin typeface="Arial" panose="020B0604020202020204" pitchFamily="34" charset="0"/>
                <a:cs typeface="Arial" panose="020B0604020202020204" pitchFamily="34" charset="0"/>
                <a:sym typeface="+mn-ea"/>
              </a:rPr>
              <a:t>press black button to transmit data</a:t>
            </a:r>
            <a:endParaRPr lang="zh-CN" altLang="en-US" sz="800" dirty="0">
              <a:latin typeface="Arial" panose="020B0604020202020204" pitchFamily="34" charset="0"/>
              <a:cs typeface="Arial" panose="020B0604020202020204" pitchFamily="34" charset="0"/>
            </a:endParaRPr>
          </a:p>
        </p:txBody>
      </p:sp>
      <p:cxnSp>
        <p:nvCxnSpPr>
          <p:cNvPr id="21" name="直接连接符 84"/>
          <p:cNvCxnSpPr>
            <a:cxnSpLocks noChangeShapeType="1"/>
          </p:cNvCxnSpPr>
          <p:nvPr/>
        </p:nvCxnSpPr>
        <p:spPr bwMode="auto">
          <a:xfrm>
            <a:off x="1806704" y="5384119"/>
            <a:ext cx="376292" cy="0"/>
          </a:xfrm>
          <a:prstGeom prst="line">
            <a:avLst/>
          </a:prstGeom>
          <a:noFill/>
          <a:ln w="6350" algn="ctr">
            <a:solidFill>
              <a:srgbClr val="FF0000"/>
            </a:solidFill>
            <a:round/>
          </a:ln>
        </p:spPr>
      </p:cxnSp>
      <p:sp>
        <p:nvSpPr>
          <p:cNvPr id="34" name="文本框 33"/>
          <p:cNvSpPr txBox="1"/>
          <p:nvPr/>
        </p:nvSpPr>
        <p:spPr>
          <a:xfrm>
            <a:off x="4004044" y="4835142"/>
            <a:ext cx="1588656" cy="398780"/>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sz="800" dirty="0">
                <a:sym typeface="+mn-ea"/>
              </a:rPr>
              <a:t>can also press the foot</a:t>
            </a:r>
            <a:endParaRPr lang="en-US" altLang="zh-CN" sz="800" dirty="0"/>
          </a:p>
          <a:p>
            <a:r>
              <a:rPr lang="en-US" altLang="zh-CN" sz="800" dirty="0">
                <a:sym typeface="+mn-ea"/>
              </a:rPr>
              <a:t>switch to transmit data (optional)</a:t>
            </a:r>
            <a:endParaRPr lang="zh-CN" altLang="en-US" sz="800" dirty="0"/>
          </a:p>
        </p:txBody>
      </p:sp>
      <p:grpSp>
        <p:nvGrpSpPr>
          <p:cNvPr id="4" name="组合 3"/>
          <p:cNvGrpSpPr/>
          <p:nvPr/>
        </p:nvGrpSpPr>
        <p:grpSpPr>
          <a:xfrm>
            <a:off x="6263595" y="2747010"/>
            <a:ext cx="5316903" cy="1210311"/>
            <a:chOff x="6182443" y="5647402"/>
            <a:chExt cx="4824962" cy="1210169"/>
          </a:xfrm>
        </p:grpSpPr>
        <p:sp>
          <p:nvSpPr>
            <p:cNvPr id="36" name="文本框 35"/>
            <p:cNvSpPr txBox="1"/>
            <p:nvPr/>
          </p:nvSpPr>
          <p:spPr>
            <a:xfrm>
              <a:off x="6182443" y="5767403"/>
              <a:ext cx="4824962" cy="92322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1000" b="0" kern="0">
                  <a:solidFill>
                    <a:srgbClr val="303030"/>
                  </a:solidFill>
                  <a:effectLst/>
                  <a:latin typeface="Arial" panose="020B0604020202020204" pitchFamily="34" charset="0"/>
                  <a:ea typeface="思源黑体 CN Regular" panose="020B0500000000000000" charset="-122"/>
                  <a:cs typeface="Arial" panose="020B0604020202020204" pitchFamily="34" charset="0"/>
                </a:defRPr>
              </a:lvl1pPr>
            </a:lstStyle>
            <a:p>
              <a:r>
                <a:rPr lang="en-US" altLang="zh-CN" sz="900" dirty="0"/>
                <a:t>Recognized as HlD keyboard device by computer, no need to install drivers and softwares.</a:t>
              </a:r>
              <a:r>
                <a:rPr lang="zh-CN" altLang="en-US" sz="900" dirty="0"/>
                <a:t> </a:t>
              </a:r>
            </a:p>
            <a:p>
              <a:r>
                <a:rPr lang="en-US" altLang="zh-CN" sz="900" dirty="0"/>
                <a:t>Data can be transmitted to Excel, Word, txt and other files (press transmit button, which is recognized by the computer as keyboard input data and press enter key, such as 12.34</a:t>
              </a:r>
              <a:r>
                <a:rPr lang="en-US" altLang="en-US" sz="900" dirty="0"/>
                <a:t>↙</a:t>
              </a:r>
              <a:r>
                <a:rPr lang="en-US" altLang="zh-CN" sz="900" dirty="0"/>
                <a:t>).</a:t>
              </a:r>
            </a:p>
            <a:p>
              <a:r>
                <a:rPr lang="en-US" altLang="zh-CN" sz="900" dirty="0"/>
                <a:t>For any softwares which can receive keyboard signal.</a:t>
              </a:r>
            </a:p>
            <a:p>
              <a:r>
                <a:rPr lang="en-US" altLang="zh-CN" sz="900" dirty="0"/>
                <a:t>Cursor movement direction after data input can be switched (down/right).</a:t>
              </a:r>
            </a:p>
            <a:p>
              <a:r>
                <a:rPr lang="en-US" altLang="zh-CN" sz="900" dirty="0"/>
                <a:t>Supports output of ID numbers if needed, e.g., 2023032265 12.34.</a:t>
              </a:r>
            </a:p>
          </p:txBody>
        </p:sp>
        <p:cxnSp>
          <p:nvCxnSpPr>
            <p:cNvPr id="39" name="直接连接符 38"/>
            <p:cNvCxnSpPr/>
            <p:nvPr/>
          </p:nvCxnSpPr>
          <p:spPr bwMode="auto">
            <a:xfrm>
              <a:off x="6225662" y="5647402"/>
              <a:ext cx="4679315" cy="0"/>
            </a:xfrm>
            <a:prstGeom prst="line">
              <a:avLst/>
            </a:prstGeom>
            <a:ln w="12700">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bwMode="auto">
            <a:xfrm>
              <a:off x="6245273" y="6857571"/>
              <a:ext cx="4659704" cy="0"/>
            </a:xfrm>
            <a:prstGeom prst="line">
              <a:avLst/>
            </a:prstGeom>
            <a:ln w="12700">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7342" y="4115364"/>
            <a:ext cx="4594130" cy="2583642"/>
          </a:xfrm>
          <a:prstGeom prst="rect">
            <a:avLst/>
          </a:prstGeom>
          <a:noFill/>
          <a:ln w="6350">
            <a:noFill/>
            <a:round/>
          </a:ln>
        </p:spPr>
      </p:pic>
      <p:sp>
        <p:nvSpPr>
          <p:cNvPr id="25" name="矩形 24"/>
          <p:cNvSpPr/>
          <p:nvPr/>
        </p:nvSpPr>
        <p:spPr>
          <a:xfrm>
            <a:off x="-10795" y="1542239"/>
            <a:ext cx="7403020"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767677" y="685151"/>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Wired Data Transmission (keyboard Signals)</a:t>
            </a:r>
          </a:p>
          <a:p>
            <a:r>
              <a:rPr lang="en-US" altLang="zh-CN" dirty="0">
                <a:sym typeface="+mn-ea"/>
              </a:rPr>
              <a:t>7302</a:t>
            </a:r>
            <a:endParaRPr lang="en-US" altLang="zh-CN" dirty="0"/>
          </a:p>
        </p:txBody>
      </p:sp>
      <p:sp>
        <p:nvSpPr>
          <p:cNvPr id="29" name="文本框 21"/>
          <p:cNvSpPr txBox="1"/>
          <p:nvPr/>
        </p:nvSpPr>
        <p:spPr>
          <a:xfrm>
            <a:off x="574674"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Measuring tool connects to the data output cable, and trigger the transmit button to wired transfer data to a computer/tablet</a:t>
            </a:r>
          </a:p>
        </p:txBody>
      </p:sp>
      <p:sp>
        <p:nvSpPr>
          <p:cNvPr id="28" name="矩形 27"/>
          <p:cNvSpPr/>
          <p:nvPr/>
        </p:nvSpPr>
        <p:spPr>
          <a:xfrm>
            <a:off x="9490710" y="5738495"/>
            <a:ext cx="2099310" cy="59182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_s1038"/>
          <p:cNvSpPr>
            <a:spLocks noChangeArrowheads="1"/>
          </p:cNvSpPr>
          <p:nvPr/>
        </p:nvSpPr>
        <p:spPr bwMode="auto">
          <a:xfrm>
            <a:off x="9471025" y="5761990"/>
            <a:ext cx="2157095" cy="57404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a:t>
            </a:r>
            <a:r>
              <a:rPr lang="zh-CN" altLang="en-US" sz="1000" dirty="0">
                <a:solidFill>
                  <a:srgbClr val="FFFFFF"/>
                </a:solidFill>
                <a:latin typeface="Arial Black" panose="020B0A04020102090204" pitchFamily="34" charset="0"/>
                <a:cs typeface="Arial" panose="020B0604020202020204" pitchFamily="34" charset="0"/>
                <a:sym typeface="+mn-ea"/>
              </a:rPr>
              <a:t> </a:t>
            </a:r>
            <a:r>
              <a:rPr lang="en-US" altLang="zh-CN" sz="1000" dirty="0">
                <a:solidFill>
                  <a:srgbClr val="FFFFFF"/>
                </a:solidFill>
                <a:latin typeface="Arial Black" panose="020B0A04020102090204" pitchFamily="34" charset="0"/>
                <a:cs typeface="Arial" panose="020B0604020202020204" pitchFamily="34" charset="0"/>
                <a:sym typeface="+mn-ea"/>
              </a:rPr>
              <a:t>to digital </a:t>
            </a:r>
          </a:p>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indicator/micrometer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92" y="0"/>
            <a:ext cx="12191407" cy="6858000"/>
            <a:chOff x="592" y="0"/>
            <a:chExt cx="12191407" cy="68580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2" name="矩形: 圆角 1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5" name="圆角矩形 46"/>
          <p:cNvSpPr/>
          <p:nvPr/>
        </p:nvSpPr>
        <p:spPr bwMode="auto">
          <a:xfrm>
            <a:off x="491061" y="2541659"/>
            <a:ext cx="5604939"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pic>
        <p:nvPicPr>
          <p:cNvPr id="4" name="图片 3"/>
          <p:cNvPicPr>
            <a:picLocks noChangeAspect="1"/>
          </p:cNvPicPr>
          <p:nvPr/>
        </p:nvPicPr>
        <p:blipFill>
          <a:blip r:embed="rId4"/>
          <a:stretch>
            <a:fillRect/>
          </a:stretch>
        </p:blipFill>
        <p:spPr>
          <a:xfrm>
            <a:off x="931985" y="3388092"/>
            <a:ext cx="4515933" cy="2241333"/>
          </a:xfrm>
          <a:prstGeom prst="rect">
            <a:avLst/>
          </a:prstGeom>
        </p:spPr>
      </p:pic>
      <p:sp>
        <p:nvSpPr>
          <p:cNvPr id="3" name="文本框 2"/>
          <p:cNvSpPr txBox="1"/>
          <p:nvPr/>
        </p:nvSpPr>
        <p:spPr>
          <a:xfrm>
            <a:off x="767677" y="662498"/>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a:t>
            </a:r>
          </a:p>
          <a:p>
            <a:r>
              <a:rPr lang="en-US" altLang="zh-CN" dirty="0"/>
              <a:t>(Text Format, Virtual Com Port)</a:t>
            </a:r>
            <a:r>
              <a:rPr lang="en-US" altLang="zh-CN" dirty="0">
                <a:solidFill>
                  <a:srgbClr val="FF0000"/>
                </a:solidFill>
              </a:rPr>
              <a:t> </a:t>
            </a:r>
            <a:r>
              <a:rPr lang="en-US" altLang="zh-CN" dirty="0"/>
              <a:t>7305</a:t>
            </a:r>
          </a:p>
        </p:txBody>
      </p:sp>
      <p:sp>
        <p:nvSpPr>
          <p:cNvPr id="57" name="圆角矩形 24"/>
          <p:cNvSpPr>
            <a:spLocks noChangeArrowheads="1"/>
          </p:cNvSpPr>
          <p:nvPr/>
        </p:nvSpPr>
        <p:spPr bwMode="auto">
          <a:xfrm>
            <a:off x="1803897" y="3850063"/>
            <a:ext cx="1151255" cy="297180"/>
          </a:xfrm>
          <a:prstGeom prst="roundRect">
            <a:avLst>
              <a:gd name="adj" fmla="val 16667"/>
            </a:avLst>
          </a:prstGeom>
          <a:noFill/>
          <a:ln w="6350">
            <a:noFill/>
            <a:round/>
          </a:ln>
        </p:spPr>
        <p:txBody>
          <a:bodyPr lIns="0" tIns="0" rIns="0" bIns="0" anchor="ctr" anchorCtr="1"/>
          <a:lstStyle/>
          <a:p>
            <a:pPr algn="ctr"/>
            <a:r>
              <a:rPr lang="en-US" altLang="zh-CN" sz="800" dirty="0">
                <a:latin typeface="Arial" panose="020B0604020202020204" pitchFamily="34" charset="0"/>
                <a:cs typeface="Arial" panose="020B0604020202020204" pitchFamily="34" charset="0"/>
                <a:sym typeface="+mn-ea"/>
              </a:rPr>
              <a:t>press red button</a:t>
            </a:r>
            <a:endParaRPr lang="en-US" altLang="zh-CN" sz="800" dirty="0">
              <a:latin typeface="Arial" panose="020B0604020202020204" pitchFamily="34" charset="0"/>
              <a:cs typeface="Arial" panose="020B0604020202020204" pitchFamily="34" charset="0"/>
            </a:endParaRPr>
          </a:p>
          <a:p>
            <a:pPr algn="ctr"/>
            <a:r>
              <a:rPr lang="en-US" altLang="zh-CN" sz="800" dirty="0">
                <a:latin typeface="Arial" panose="020B0604020202020204" pitchFamily="34" charset="0"/>
                <a:cs typeface="Arial" panose="020B0604020202020204" pitchFamily="34" charset="0"/>
                <a:sym typeface="+mn-ea"/>
              </a:rPr>
              <a:t>to transmit data</a:t>
            </a:r>
          </a:p>
        </p:txBody>
      </p:sp>
      <p:cxnSp>
        <p:nvCxnSpPr>
          <p:cNvPr id="58" name="直接连接符 81"/>
          <p:cNvCxnSpPr>
            <a:cxnSpLocks noChangeShapeType="1"/>
          </p:cNvCxnSpPr>
          <p:nvPr/>
        </p:nvCxnSpPr>
        <p:spPr bwMode="auto">
          <a:xfrm>
            <a:off x="2270444" y="4200853"/>
            <a:ext cx="0" cy="318839"/>
          </a:xfrm>
          <a:prstGeom prst="line">
            <a:avLst/>
          </a:prstGeom>
          <a:noFill/>
          <a:ln w="6350" algn="ctr">
            <a:solidFill>
              <a:srgbClr val="FF0000"/>
            </a:solidFill>
            <a:round/>
          </a:ln>
        </p:spPr>
      </p:cxnSp>
      <p:cxnSp>
        <p:nvCxnSpPr>
          <p:cNvPr id="59" name="直接连接符 84"/>
          <p:cNvCxnSpPr>
            <a:cxnSpLocks noChangeShapeType="1"/>
          </p:cNvCxnSpPr>
          <p:nvPr/>
        </p:nvCxnSpPr>
        <p:spPr bwMode="auto">
          <a:xfrm>
            <a:off x="3696221" y="5198777"/>
            <a:ext cx="597341" cy="0"/>
          </a:xfrm>
          <a:prstGeom prst="line">
            <a:avLst/>
          </a:prstGeom>
          <a:noFill/>
          <a:ln w="6350" algn="ctr">
            <a:solidFill>
              <a:srgbClr val="FF0000"/>
            </a:solidFill>
            <a:round/>
          </a:ln>
        </p:spPr>
      </p:cxnSp>
      <p:sp>
        <p:nvSpPr>
          <p:cNvPr id="63" name="矩形 62"/>
          <p:cNvSpPr/>
          <p:nvPr/>
        </p:nvSpPr>
        <p:spPr>
          <a:xfrm>
            <a:off x="491061" y="2990791"/>
            <a:ext cx="2464091" cy="39751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5" name="文本框 74"/>
          <p:cNvSpPr txBox="1"/>
          <p:nvPr/>
        </p:nvSpPr>
        <p:spPr>
          <a:xfrm>
            <a:off x="4147598" y="5110160"/>
            <a:ext cx="2109946" cy="338554"/>
          </a:xfrm>
          <a:prstGeom prst="rect">
            <a:avLst/>
          </a:prstGeom>
          <a:noFill/>
          <a:ln w="6350">
            <a:noFill/>
            <a:round/>
          </a:ln>
        </p:spPr>
        <p:txBody>
          <a:bodyPr lIns="0" tIns="0" rIns="0" bIns="0" anchor="ctr" anchorCtr="1"/>
          <a:lstStyle>
            <a:defPPr>
              <a:defRPr lang="zh-CN"/>
            </a:defPPr>
            <a:lvl1pPr algn="ctr">
              <a:defRPr sz="800">
                <a:latin typeface="Arial" panose="020B0604020202020204" pitchFamily="34" charset="0"/>
                <a:cs typeface="Arial" panose="020B0604020202020204" pitchFamily="34" charset="0"/>
              </a:defRPr>
            </a:lvl1pPr>
          </a:lstStyle>
          <a:p>
            <a:r>
              <a:rPr lang="en-US" altLang="zh-CN" dirty="0">
                <a:sym typeface="+mn-ea"/>
              </a:rPr>
              <a:t>can also press the foot</a:t>
            </a:r>
            <a:endParaRPr lang="en-US" altLang="zh-CN" dirty="0"/>
          </a:p>
          <a:p>
            <a:r>
              <a:rPr lang="en-US" altLang="zh-CN" dirty="0">
                <a:sym typeface="+mn-ea"/>
              </a:rPr>
              <a:t>switch to transmit data (optional)</a:t>
            </a:r>
          </a:p>
        </p:txBody>
      </p:sp>
      <p:sp>
        <p:nvSpPr>
          <p:cNvPr id="9" name="圆角矩形 46"/>
          <p:cNvSpPr/>
          <p:nvPr/>
        </p:nvSpPr>
        <p:spPr bwMode="auto">
          <a:xfrm>
            <a:off x="6419088" y="4464270"/>
            <a:ext cx="5170883" cy="1922059"/>
          </a:xfrm>
          <a:prstGeom prst="roundRect">
            <a:avLst>
              <a:gd name="adj" fmla="val 3723"/>
            </a:avLst>
          </a:prstGeom>
          <a:gradFill>
            <a:gsLst>
              <a:gs pos="24000">
                <a:srgbClr val="E2EDE9">
                  <a:alpha val="37000"/>
                </a:srgbClr>
              </a:gs>
              <a:gs pos="75000">
                <a:srgbClr val="E2EDE9"/>
              </a:gs>
            </a:gsLst>
            <a:lin ang="3600000" scaled="0"/>
          </a:gra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6" name="_s1038"/>
          <p:cNvSpPr>
            <a:spLocks noChangeArrowheads="1"/>
          </p:cNvSpPr>
          <p:nvPr/>
        </p:nvSpPr>
        <p:spPr bwMode="auto">
          <a:xfrm>
            <a:off x="821682" y="3055217"/>
            <a:ext cx="1807210" cy="30607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 to digital indicator</a:t>
            </a:r>
          </a:p>
        </p:txBody>
      </p:sp>
      <p:sp>
        <p:nvSpPr>
          <p:cNvPr id="16" name="矩形 15"/>
          <p:cNvSpPr/>
          <p:nvPr/>
        </p:nvSpPr>
        <p:spPr>
          <a:xfrm>
            <a:off x="-10795" y="1542238"/>
            <a:ext cx="7574570" cy="734603"/>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21"/>
          <p:cNvSpPr txBox="1"/>
          <p:nvPr/>
        </p:nvSpPr>
        <p:spPr>
          <a:xfrm>
            <a:off x="574674" y="1659223"/>
            <a:ext cx="7887173" cy="55912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a:spcBef>
                <a:spcPts val="200"/>
              </a:spcBef>
            </a:pPr>
            <a:r>
              <a:rPr lang="en-US" altLang="zh-CN" dirty="0"/>
              <a:t> Measuring tool connects to the data output cable, and trigger the transmit button to wired transfer data to a computer</a:t>
            </a:r>
          </a:p>
          <a:p>
            <a:pPr>
              <a:spcBef>
                <a:spcPts val="200"/>
              </a:spcBef>
            </a:pPr>
            <a:r>
              <a:rPr lang="en-US" altLang="zh-CN" dirty="0"/>
              <a:t> Output serial signals to transfer data to serial communication software.</a:t>
            </a:r>
          </a:p>
          <a:p>
            <a:pPr>
              <a:spcBef>
                <a:spcPts val="200"/>
              </a:spcBef>
            </a:pPr>
            <a:r>
              <a:rPr lang="en-US" altLang="zh-CN" dirty="0"/>
              <a:t> Supports output of ID numbers if needed, can designated area to input data from different measuring tool, e.g., 2023032265 12.34.</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7061" y="3996335"/>
            <a:ext cx="4571622" cy="2566204"/>
          </a:xfrm>
          <a:prstGeom prst="rect">
            <a:avLst/>
          </a:prstGeom>
        </p:spPr>
      </p:pic>
      <p:sp>
        <p:nvSpPr>
          <p:cNvPr id="10" name="矩形 9"/>
          <p:cNvSpPr/>
          <p:nvPr/>
        </p:nvSpPr>
        <p:spPr>
          <a:xfrm>
            <a:off x="9302281" y="5738495"/>
            <a:ext cx="2287739" cy="493395"/>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_s1038"/>
          <p:cNvSpPr>
            <a:spLocks noChangeArrowheads="1"/>
          </p:cNvSpPr>
          <p:nvPr/>
        </p:nvSpPr>
        <p:spPr bwMode="auto">
          <a:xfrm>
            <a:off x="9302281" y="5791200"/>
            <a:ext cx="2287690" cy="642620"/>
          </a:xfrm>
          <a:prstGeom prst="roundRect">
            <a:avLst>
              <a:gd name="adj" fmla="val 16667"/>
            </a:avLst>
          </a:prstGeom>
          <a:noFill/>
          <a:ln w="6350">
            <a:noFill/>
            <a:round/>
          </a:ln>
        </p:spPr>
        <p:txBody>
          <a:bodyPr wrap="none" lIns="0" tIns="0" rIns="0" bIns="0" anchor="ctr" anchorCtr="1"/>
          <a:lstStyle/>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a:t>
            </a:r>
            <a:r>
              <a:rPr lang="zh-CN" altLang="en-US" sz="1000" dirty="0">
                <a:solidFill>
                  <a:srgbClr val="FFFFFF"/>
                </a:solidFill>
                <a:latin typeface="Arial Black" panose="020B0A04020102090204" pitchFamily="34" charset="0"/>
                <a:cs typeface="Arial" panose="020B0604020202020204" pitchFamily="34" charset="0"/>
                <a:sym typeface="+mn-ea"/>
              </a:rPr>
              <a:t> </a:t>
            </a:r>
            <a:r>
              <a:rPr lang="en-US" altLang="zh-CN" sz="1000" dirty="0">
                <a:solidFill>
                  <a:srgbClr val="FFFFFF"/>
                </a:solidFill>
                <a:latin typeface="Arial Black" panose="020B0A04020102090204" pitchFamily="34" charset="0"/>
                <a:cs typeface="Arial" panose="020B0604020202020204" pitchFamily="34" charset="0"/>
                <a:sym typeface="+mn-ea"/>
              </a:rPr>
              <a:t>to digital </a:t>
            </a:r>
          </a:p>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indicator/micrometer/caliper</a:t>
            </a:r>
          </a:p>
          <a:p>
            <a:pPr algn="ctr">
              <a:spcBef>
                <a:spcPts val="300"/>
              </a:spcBef>
              <a:defRPr/>
            </a:pPr>
            <a:endParaRPr lang="en-US" altLang="zh-CN" sz="1200" b="0" dirty="0">
              <a:solidFill>
                <a:srgbClr val="FFFFFF"/>
              </a:solidFill>
              <a:latin typeface="思源黑体 CN Bold" panose="020B0800000000000000" pitchFamily="34" charset="-122"/>
              <a:ea typeface="思源黑体 CN Bold" panose="020B0800000000000000"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4" name="矩形 23"/>
          <p:cNvSpPr/>
          <p:nvPr/>
        </p:nvSpPr>
        <p:spPr>
          <a:xfrm>
            <a:off x="-10720" y="1561369"/>
            <a:ext cx="6306737" cy="62452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767677" y="835285"/>
            <a:ext cx="9325891" cy="523220"/>
          </a:xfrm>
          <a:prstGeom prst="rect">
            <a:avLst/>
          </a:prstGeom>
          <a:noFill/>
        </p:spPr>
        <p:txBody>
          <a:bodyPr wrap="square">
            <a:spAutoFit/>
          </a:bodyPr>
          <a:lstStyle/>
          <a:p>
            <a:r>
              <a:rPr lang="en-US" altLang="zh-CN" sz="2800" dirty="0">
                <a:solidFill>
                  <a:srgbClr val="00684D"/>
                </a:solidFill>
                <a:latin typeface="Arial Black" panose="020B0A04020102090204" pitchFamily="34" charset="0"/>
                <a:ea typeface="思源黑体 CN Heavy" panose="020B0A00000000000000" pitchFamily="34" charset="-122"/>
              </a:rPr>
              <a:t>485 Data Output Cables </a:t>
            </a:r>
            <a:r>
              <a:rPr lang="en-US" altLang="zh-CN" sz="2800" b="1" dirty="0">
                <a:solidFill>
                  <a:srgbClr val="00684D"/>
                </a:solidFill>
                <a:latin typeface="Arial" panose="020B0604020202020204" pitchFamily="34" charset="0"/>
                <a:ea typeface="思源黑体 CN Heavy" panose="020B0A00000000000000" pitchFamily="34" charset="-122"/>
                <a:cs typeface="Arial" panose="020B0604020202020204" pitchFamily="34" charset="0"/>
              </a:rPr>
              <a:t>7215</a:t>
            </a:r>
          </a:p>
        </p:txBody>
      </p:sp>
      <p:sp>
        <p:nvSpPr>
          <p:cNvPr id="12" name="圆角矩形 46"/>
          <p:cNvSpPr/>
          <p:nvPr/>
        </p:nvSpPr>
        <p:spPr bwMode="auto">
          <a:xfrm>
            <a:off x="491060" y="2417709"/>
            <a:ext cx="11242135"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2" name="文本框 21"/>
          <p:cNvSpPr txBox="1"/>
          <p:nvPr/>
        </p:nvSpPr>
        <p:spPr>
          <a:xfrm>
            <a:off x="591237" y="1683143"/>
            <a:ext cx="5504763" cy="369332"/>
          </a:xfrm>
          <a:prstGeom prst="rect">
            <a:avLst/>
          </a:prstGeom>
          <a:noFill/>
        </p:spPr>
        <p:txBody>
          <a:bodyPr wrap="square" rtlCol="0">
            <a:spAutoFit/>
          </a:bodyPr>
          <a:lstStyle>
            <a:defPPr>
              <a:defRPr lang="zh-CN"/>
            </a:defPPr>
            <a:lvl1pPr marL="90170" indent="-90170">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Connect the measuring instrument to the data cable, and connect the data cable to the PLC to enable automated control of the measurement data.</a:t>
            </a:r>
            <a:endParaRPr lang="zh-CN" altLang="en-US" dirty="0"/>
          </a:p>
        </p:txBody>
      </p:sp>
      <p:grpSp>
        <p:nvGrpSpPr>
          <p:cNvPr id="20" name="组合 19"/>
          <p:cNvGrpSpPr/>
          <p:nvPr/>
        </p:nvGrpSpPr>
        <p:grpSpPr>
          <a:xfrm>
            <a:off x="3123141" y="6028447"/>
            <a:ext cx="5945718" cy="490081"/>
            <a:chOff x="3444467" y="6028447"/>
            <a:chExt cx="5040352" cy="490081"/>
          </a:xfrm>
        </p:grpSpPr>
        <p:cxnSp>
          <p:nvCxnSpPr>
            <p:cNvPr id="15" name="直接连接符 14"/>
            <p:cNvCxnSpPr/>
            <p:nvPr/>
          </p:nvCxnSpPr>
          <p:spPr bwMode="auto">
            <a:xfrm>
              <a:off x="3444467" y="6028447"/>
              <a:ext cx="5040352"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bwMode="auto">
            <a:xfrm>
              <a:off x="3444467" y="6518528"/>
              <a:ext cx="5040352"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 name="组合 17"/>
          <p:cNvGrpSpPr/>
          <p:nvPr/>
        </p:nvGrpSpPr>
        <p:grpSpPr>
          <a:xfrm>
            <a:off x="3543392" y="6085723"/>
            <a:ext cx="4995061" cy="402291"/>
            <a:chOff x="4367701" y="5988718"/>
            <a:chExt cx="4995061" cy="402291"/>
          </a:xfrm>
        </p:grpSpPr>
        <p:sp>
          <p:nvSpPr>
            <p:cNvPr id="10" name="文本框 9"/>
            <p:cNvSpPr txBox="1"/>
            <p:nvPr/>
          </p:nvSpPr>
          <p:spPr>
            <a:xfrm>
              <a:off x="4367701" y="5988718"/>
              <a:ext cx="3606921" cy="402291"/>
            </a:xfrm>
            <a:prstGeom prst="rect">
              <a:avLst/>
            </a:prstGeom>
            <a:noFill/>
          </p:spPr>
          <p:txBody>
            <a:bodyPr wrap="square" tIns="46800" bIns="46800" rtlCol="0">
              <a:spAutoFit/>
            </a:bodyPr>
            <a:lstStyle/>
            <a:p>
              <a:pPr marL="90170" indent="-90170"/>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Modbus-RTU Protocol</a:t>
              </a:r>
            </a:p>
            <a:p>
              <a:pPr marL="90170" indent="-90170"/>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 Configurable baud rates (9600, 19200, 38400)</a:t>
              </a:r>
              <a:endParaRPr lang="zh-CN" altLang="en-US" sz="1000" b="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sp>
          <p:nvSpPr>
            <p:cNvPr id="17" name="文本框 16"/>
            <p:cNvSpPr txBox="1"/>
            <p:nvPr/>
          </p:nvSpPr>
          <p:spPr>
            <a:xfrm>
              <a:off x="7187438" y="6125023"/>
              <a:ext cx="2175324" cy="248402"/>
            </a:xfrm>
            <a:prstGeom prst="rect">
              <a:avLst/>
            </a:prstGeom>
            <a:noFill/>
          </p:spPr>
          <p:txBody>
            <a:bodyPr wrap="square" tIns="46800" bIns="46800" rtlCol="0">
              <a:spAutoFit/>
            </a:bodyPr>
            <a:lstStyle/>
            <a:p>
              <a:pPr marL="90170" indent="-90170">
                <a:buFont typeface="Arial" panose="020B0604020202020204" pitchFamily="34" charset="0"/>
                <a:buChar char="•"/>
              </a:pP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Can</a:t>
              </a:r>
              <a:r>
                <a:rPr lang="zh-CN" altLang="en-US"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 </a:t>
              </a: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set </a:t>
              </a: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rPr>
                <a:t>communication address</a:t>
              </a:r>
              <a:endParaRPr lang="zh-CN" altLang="en-US"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2969" y="1499585"/>
            <a:ext cx="3142693" cy="4714040"/>
          </a:xfrm>
          <a:prstGeom prst="rect">
            <a:avLst/>
          </a:prstGeom>
        </p:spPr>
      </p:pic>
      <p:grpSp>
        <p:nvGrpSpPr>
          <p:cNvPr id="25" name="组合 24"/>
          <p:cNvGrpSpPr/>
          <p:nvPr/>
        </p:nvGrpSpPr>
        <p:grpSpPr>
          <a:xfrm>
            <a:off x="9318660" y="3213966"/>
            <a:ext cx="1594669" cy="1831289"/>
            <a:chOff x="4909941" y="3054009"/>
            <a:chExt cx="1594669" cy="1831289"/>
          </a:xfrm>
        </p:grpSpPr>
        <p:sp>
          <p:nvSpPr>
            <p:cNvPr id="22" name="椭圆 21"/>
            <p:cNvSpPr/>
            <p:nvPr/>
          </p:nvSpPr>
          <p:spPr>
            <a:xfrm>
              <a:off x="4909941" y="3054009"/>
              <a:ext cx="1594669" cy="1553016"/>
            </a:xfrm>
            <a:prstGeom prst="ellipse">
              <a:avLst/>
            </a:prstGeom>
            <a:noFill/>
            <a:ln w="3175" cap="flat" cmpd="sng" algn="ctr">
              <a:solidFill>
                <a:schemeClr val="bg1">
                  <a:lumMod val="10000"/>
                </a:schemeClr>
              </a:solid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9584" y="3167998"/>
              <a:ext cx="1287975" cy="1717300"/>
            </a:xfrm>
            <a:prstGeom prst="rect">
              <a:avLst/>
            </a:prstGeom>
          </p:spPr>
        </p:pic>
      </p:grpSp>
      <p:cxnSp>
        <p:nvCxnSpPr>
          <p:cNvPr id="37" name="直接箭头连接符 36"/>
          <p:cNvCxnSpPr/>
          <p:nvPr/>
        </p:nvCxnSpPr>
        <p:spPr bwMode="auto">
          <a:xfrm>
            <a:off x="7912690" y="3990470"/>
            <a:ext cx="1251527" cy="24421"/>
          </a:xfrm>
          <a:prstGeom prst="straightConnector1">
            <a:avLst/>
          </a:prstGeom>
          <a:solidFill>
            <a:srgbClr val="808000"/>
          </a:solidFill>
          <a:ln w="19050" cap="flat" cmpd="sng" algn="ctr">
            <a:solidFill>
              <a:srgbClr val="00682F"/>
            </a:solidFill>
            <a:prstDash val="dash"/>
            <a:round/>
            <a:headEnd type="none" w="med" len="med"/>
            <a:tailEnd type="triangle"/>
          </a:ln>
        </p:spPr>
      </p:cxnSp>
      <p:grpSp>
        <p:nvGrpSpPr>
          <p:cNvPr id="40" name="组合 39"/>
          <p:cNvGrpSpPr/>
          <p:nvPr/>
        </p:nvGrpSpPr>
        <p:grpSpPr>
          <a:xfrm>
            <a:off x="10218773" y="5110964"/>
            <a:ext cx="1514422" cy="397302"/>
            <a:chOff x="491061" y="2990791"/>
            <a:chExt cx="1514422" cy="397302"/>
          </a:xfrm>
        </p:grpSpPr>
        <p:sp>
          <p:nvSpPr>
            <p:cNvPr id="38" name="矩形 37"/>
            <p:cNvSpPr/>
            <p:nvPr/>
          </p:nvSpPr>
          <p:spPr>
            <a:xfrm>
              <a:off x="491061" y="2990791"/>
              <a:ext cx="1514422" cy="397302"/>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_s1038"/>
            <p:cNvSpPr>
              <a:spLocks noChangeArrowheads="1"/>
            </p:cNvSpPr>
            <p:nvPr/>
          </p:nvSpPr>
          <p:spPr bwMode="auto">
            <a:xfrm>
              <a:off x="516551" y="3036442"/>
              <a:ext cx="1458885" cy="306000"/>
            </a:xfrm>
            <a:prstGeom prst="roundRect">
              <a:avLst>
                <a:gd name="adj" fmla="val 16667"/>
              </a:avLst>
            </a:prstGeom>
            <a:noFill/>
            <a:ln w="6350">
              <a:noFill/>
              <a:round/>
            </a:ln>
          </p:spPr>
          <p:txBody>
            <a:bodyPr wrap="none" lIns="0" tIns="0" rIns="0" bIns="0" anchor="ctr" anchorCtr="1"/>
            <a:lstStyle/>
            <a:p>
              <a:pPr>
                <a:spcBef>
                  <a:spcPts val="300"/>
                </a:spcBef>
                <a:defRPr/>
              </a:pPr>
              <a:r>
                <a:rPr lang="en-US" altLang="zh-CN" sz="1200" b="1"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Application</a:t>
              </a:r>
            </a:p>
          </p:txBody>
        </p:sp>
      </p:grpSp>
      <p:pic>
        <p:nvPicPr>
          <p:cNvPr id="43" name="图片 42"/>
          <p:cNvPicPr>
            <a:picLocks noChangeAspect="1"/>
          </p:cNvPicPr>
          <p:nvPr/>
        </p:nvPicPr>
        <p:blipFill>
          <a:blip r:embed="rId6" cstate="print"/>
          <a:stretch>
            <a:fillRect/>
          </a:stretch>
        </p:blipFill>
        <p:spPr>
          <a:xfrm>
            <a:off x="1084824" y="3419657"/>
            <a:ext cx="3027917" cy="1296786"/>
          </a:xfrm>
          <a:prstGeom prst="rect">
            <a:avLst/>
          </a:prstGeom>
        </p:spPr>
      </p:pic>
      <p:cxnSp>
        <p:nvCxnSpPr>
          <p:cNvPr id="44" name="直接连接符 43"/>
          <p:cNvCxnSpPr/>
          <p:nvPr/>
        </p:nvCxnSpPr>
        <p:spPr bwMode="auto">
          <a:xfrm>
            <a:off x="4567949" y="2887747"/>
            <a:ext cx="0" cy="2362983"/>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sp>
        <p:nvSpPr>
          <p:cNvPr id="4" name="文本框 3"/>
          <p:cNvSpPr txBox="1"/>
          <p:nvPr/>
        </p:nvSpPr>
        <p:spPr>
          <a:xfrm>
            <a:off x="5276052" y="3010690"/>
            <a:ext cx="1159444" cy="215444"/>
          </a:xfrm>
          <a:prstGeom prst="rect">
            <a:avLst/>
          </a:prstGeom>
          <a:noFill/>
        </p:spPr>
        <p:txBody>
          <a:bodyPr wrap="square" rtlCol="0">
            <a:spAutoFit/>
          </a:bodyPr>
          <a:lstStyle/>
          <a:p>
            <a:pPr algn="ctr"/>
            <a:r>
              <a:rPr lang="en-US" altLang="zh-CN" sz="800" dirty="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rPr>
              <a:t>PLC Control Panel</a:t>
            </a:r>
            <a:endParaRPr lang="zh-CN" altLang="en-US" sz="800" b="0" dirty="0">
              <a:solidFill>
                <a:schemeClr val="tx1">
                  <a:lumMod val="85000"/>
                  <a:lumOff val="15000"/>
                </a:schemeClr>
              </a:solidFill>
              <a:latin typeface="思源黑体 CN Regular" panose="020B0500000000000000" charset="-122"/>
              <a:ea typeface="思源黑体 CN Regular" panose="020B0500000000000000" charset="-122"/>
            </a:endParaRPr>
          </a:p>
        </p:txBody>
      </p:sp>
      <p:cxnSp>
        <p:nvCxnSpPr>
          <p:cNvPr id="5" name="直接连接符 84"/>
          <p:cNvCxnSpPr>
            <a:cxnSpLocks noChangeShapeType="1"/>
          </p:cNvCxnSpPr>
          <p:nvPr/>
        </p:nvCxnSpPr>
        <p:spPr bwMode="auto">
          <a:xfrm>
            <a:off x="6337081" y="3123130"/>
            <a:ext cx="376292" cy="0"/>
          </a:xfrm>
          <a:prstGeom prst="line">
            <a:avLst/>
          </a:prstGeom>
          <a:noFill/>
          <a:ln w="19050" algn="ctr">
            <a:solidFill>
              <a:srgbClr val="FF0000"/>
            </a:solidFill>
            <a:round/>
          </a:ln>
        </p:spPr>
      </p:cxnSp>
      <p:cxnSp>
        <p:nvCxnSpPr>
          <p:cNvPr id="7" name="直接连接符 84"/>
          <p:cNvCxnSpPr>
            <a:cxnSpLocks noChangeShapeType="1"/>
          </p:cNvCxnSpPr>
          <p:nvPr/>
        </p:nvCxnSpPr>
        <p:spPr bwMode="auto">
          <a:xfrm>
            <a:off x="7773158" y="3337077"/>
            <a:ext cx="601695" cy="0"/>
          </a:xfrm>
          <a:prstGeom prst="line">
            <a:avLst/>
          </a:prstGeom>
          <a:noFill/>
          <a:ln w="19050" algn="ctr">
            <a:solidFill>
              <a:srgbClr val="FF0000"/>
            </a:solidFill>
            <a:round/>
          </a:ln>
        </p:spPr>
      </p:cxnSp>
      <p:sp>
        <p:nvSpPr>
          <p:cNvPr id="11" name="文本框 10"/>
          <p:cNvSpPr txBox="1"/>
          <p:nvPr/>
        </p:nvSpPr>
        <p:spPr>
          <a:xfrm>
            <a:off x="8386165" y="3213966"/>
            <a:ext cx="1109482" cy="338554"/>
          </a:xfrm>
          <a:prstGeom prst="rect">
            <a:avLst/>
          </a:prstGeom>
          <a:noFill/>
        </p:spPr>
        <p:txBody>
          <a:bodyPr wrap="square" rtlCol="0">
            <a:spAutoFit/>
          </a:bodyPr>
          <a:lstStyle>
            <a:defPPr>
              <a:defRPr lang="zh-CN"/>
            </a:defPPr>
            <a:lvl1pPr algn="ctr">
              <a:defRPr sz="80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defRPr>
            </a:lvl1pPr>
          </a:lstStyle>
          <a:p>
            <a:pPr algn="l"/>
            <a:r>
              <a:rPr lang="en-US" altLang="zh-CN" dirty="0"/>
              <a:t>Automated Control System</a:t>
            </a:r>
            <a:endParaRPr lang="zh-CN" altLang="en-US" dirty="0"/>
          </a:p>
        </p:txBody>
      </p:sp>
      <p:cxnSp>
        <p:nvCxnSpPr>
          <p:cNvPr id="13" name="直接连接符 84"/>
          <p:cNvCxnSpPr>
            <a:cxnSpLocks noChangeShapeType="1"/>
          </p:cNvCxnSpPr>
          <p:nvPr/>
        </p:nvCxnSpPr>
        <p:spPr bwMode="auto">
          <a:xfrm>
            <a:off x="6337081" y="4406774"/>
            <a:ext cx="899575" cy="0"/>
          </a:xfrm>
          <a:prstGeom prst="line">
            <a:avLst/>
          </a:prstGeom>
          <a:noFill/>
          <a:ln w="19050" algn="ctr">
            <a:solidFill>
              <a:srgbClr val="FF0000"/>
            </a:solidFill>
            <a:round/>
          </a:ln>
        </p:spPr>
      </p:cxnSp>
      <p:sp>
        <p:nvSpPr>
          <p:cNvPr id="14" name="文本框 13"/>
          <p:cNvSpPr txBox="1"/>
          <p:nvPr/>
        </p:nvSpPr>
        <p:spPr>
          <a:xfrm>
            <a:off x="4923817" y="4285338"/>
            <a:ext cx="1511679" cy="338554"/>
          </a:xfrm>
          <a:prstGeom prst="rect">
            <a:avLst/>
          </a:prstGeom>
          <a:noFill/>
        </p:spPr>
        <p:txBody>
          <a:bodyPr wrap="square" rtlCol="0">
            <a:spAutoFit/>
          </a:bodyPr>
          <a:lstStyle/>
          <a:p>
            <a:pPr algn="ctr"/>
            <a:r>
              <a:rPr lang="en-US" altLang="zh-CN" sz="800" dirty="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rPr>
              <a:t>7215-40M Data Output Cable(RS485)</a:t>
            </a:r>
          </a:p>
        </p:txBody>
      </p:sp>
      <p:sp>
        <p:nvSpPr>
          <p:cNvPr id="2" name="矩形 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10677525" y="361913"/>
            <a:ext cx="1514474" cy="438150"/>
            <a:chOff x="10677525" y="361913"/>
            <a:chExt cx="1514474" cy="438150"/>
          </a:xfrm>
        </p:grpSpPr>
        <p:sp>
          <p:nvSpPr>
            <p:cNvPr id="8" name="矩形: 圆角 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92" y="0"/>
            <a:ext cx="12191407" cy="6858000"/>
            <a:chOff x="592" y="0"/>
            <a:chExt cx="12191407" cy="6858000"/>
          </a:xfrm>
        </p:grpSpPr>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6" name="矩形: 圆角 2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8" name="矩形 27"/>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2" name="组合 31"/>
          <p:cNvGrpSpPr/>
          <p:nvPr/>
        </p:nvGrpSpPr>
        <p:grpSpPr>
          <a:xfrm>
            <a:off x="5390047" y="1495729"/>
            <a:ext cx="4265695" cy="4073620"/>
            <a:chOff x="5018595" y="1495729"/>
            <a:chExt cx="3276891" cy="4073620"/>
          </a:xfrm>
        </p:grpSpPr>
        <p:sp>
          <p:nvSpPr>
            <p:cNvPr id="12" name="矩形: 圆角 11"/>
            <p:cNvSpPr/>
            <p:nvPr/>
          </p:nvSpPr>
          <p:spPr>
            <a:xfrm>
              <a:off x="5018595" y="1495729"/>
              <a:ext cx="3276891" cy="456199"/>
            </a:xfrm>
            <a:prstGeom prst="roundRect">
              <a:avLst>
                <a:gd name="adj" fmla="val 8112"/>
              </a:avLst>
            </a:prstGeom>
            <a:solidFill>
              <a:srgbClr val="00684D">
                <a:alpha val="38824"/>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9" name="矩形: 圆角 18"/>
            <p:cNvSpPr/>
            <p:nvPr/>
          </p:nvSpPr>
          <p:spPr>
            <a:xfrm>
              <a:off x="5018595" y="3012985"/>
              <a:ext cx="3276891" cy="1563312"/>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矩形: 圆角 35"/>
            <p:cNvSpPr/>
            <p:nvPr/>
          </p:nvSpPr>
          <p:spPr>
            <a:xfrm>
              <a:off x="5018595" y="2022236"/>
              <a:ext cx="3276891" cy="913218"/>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3" name="矩形: 圆角 52"/>
            <p:cNvSpPr/>
            <p:nvPr/>
          </p:nvSpPr>
          <p:spPr>
            <a:xfrm>
              <a:off x="5018595" y="4656131"/>
              <a:ext cx="3276891" cy="913218"/>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37" name="组合 36"/>
          <p:cNvGrpSpPr/>
          <p:nvPr/>
        </p:nvGrpSpPr>
        <p:grpSpPr>
          <a:xfrm>
            <a:off x="1994697" y="1495729"/>
            <a:ext cx="3278826" cy="4073620"/>
            <a:chOff x="1994697" y="1495729"/>
            <a:chExt cx="2939253" cy="4073620"/>
          </a:xfrm>
        </p:grpSpPr>
        <p:sp>
          <p:nvSpPr>
            <p:cNvPr id="18" name="矩形: 圆角 17"/>
            <p:cNvSpPr/>
            <p:nvPr/>
          </p:nvSpPr>
          <p:spPr>
            <a:xfrm>
              <a:off x="1994697" y="3012985"/>
              <a:ext cx="2939253" cy="1563312"/>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矩形: 圆角 28"/>
            <p:cNvSpPr/>
            <p:nvPr/>
          </p:nvSpPr>
          <p:spPr>
            <a:xfrm>
              <a:off x="1994697" y="2022236"/>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2" name="矩形: 圆角 51"/>
            <p:cNvSpPr/>
            <p:nvPr/>
          </p:nvSpPr>
          <p:spPr>
            <a:xfrm>
              <a:off x="1994697" y="4656131"/>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矩形: 圆角 38"/>
            <p:cNvSpPr/>
            <p:nvPr/>
          </p:nvSpPr>
          <p:spPr>
            <a:xfrm>
              <a:off x="1994697" y="1495729"/>
              <a:ext cx="2939253" cy="456199"/>
            </a:xfrm>
            <a:prstGeom prst="roundRect">
              <a:avLst>
                <a:gd name="adj" fmla="val 8112"/>
              </a:avLst>
            </a:prstGeom>
            <a:gradFill>
              <a:gsLst>
                <a:gs pos="47000">
                  <a:srgbClr val="00966F"/>
                </a:gs>
                <a:gs pos="82000">
                  <a:srgbClr val="00684D"/>
                </a:gs>
              </a:gsLst>
              <a:lin ang="3600000" scaled="0"/>
            </a:gra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3" name="文本框 2"/>
          <p:cNvSpPr txBox="1"/>
          <p:nvPr/>
        </p:nvSpPr>
        <p:spPr>
          <a:xfrm>
            <a:off x="810204" y="900011"/>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Comparison</a:t>
            </a:r>
          </a:p>
        </p:txBody>
      </p:sp>
      <p:sp>
        <p:nvSpPr>
          <p:cNvPr id="4" name="矩形: 圆角 3"/>
          <p:cNvSpPr/>
          <p:nvPr/>
        </p:nvSpPr>
        <p:spPr>
          <a:xfrm>
            <a:off x="335573" y="2022962"/>
            <a:ext cx="1582615" cy="914231"/>
          </a:xfrm>
          <a:prstGeom prst="roundRect">
            <a:avLst>
              <a:gd name="adj" fmla="val 8112"/>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3" name="文本框 22"/>
          <p:cNvSpPr txBox="1"/>
          <p:nvPr/>
        </p:nvSpPr>
        <p:spPr>
          <a:xfrm>
            <a:off x="685093" y="2310267"/>
            <a:ext cx="883575" cy="400110"/>
          </a:xfrm>
          <a:prstGeom prst="rect">
            <a:avLst/>
          </a:prstGeom>
          <a:noFill/>
        </p:spPr>
        <p:txBody>
          <a:bodyPr wrap="none" rtlCol="0">
            <a:spAutoFit/>
          </a:bodyPr>
          <a:lstStyle/>
          <a:p>
            <a:pPr algn="ctr">
              <a:buClrTx/>
              <a:buSzTx/>
              <a:buNone/>
            </a:pP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Adapted </a:t>
            </a:r>
            <a:b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b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Terminals</a:t>
            </a:r>
            <a:endParaRPr lang="en-US" altLang="zh-CN" sz="1000" kern="0" dirty="0">
              <a:solidFill>
                <a:srgbClr val="FF0000"/>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5" name="矩形: 圆角 4"/>
          <p:cNvSpPr/>
          <p:nvPr/>
        </p:nvSpPr>
        <p:spPr>
          <a:xfrm>
            <a:off x="335572" y="3011251"/>
            <a:ext cx="1582615" cy="1565046"/>
          </a:xfrm>
          <a:prstGeom prst="roundRect">
            <a:avLst>
              <a:gd name="adj" fmla="val 5384"/>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矩形: 圆角 5"/>
          <p:cNvSpPr/>
          <p:nvPr/>
        </p:nvSpPr>
        <p:spPr>
          <a:xfrm>
            <a:off x="335573" y="4650355"/>
            <a:ext cx="1582615" cy="914231"/>
          </a:xfrm>
          <a:prstGeom prst="roundRect">
            <a:avLst>
              <a:gd name="adj" fmla="val 7591"/>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矩形: 圆角 6"/>
          <p:cNvSpPr/>
          <p:nvPr/>
        </p:nvSpPr>
        <p:spPr>
          <a:xfrm>
            <a:off x="336508" y="5638644"/>
            <a:ext cx="1582615" cy="914231"/>
          </a:xfrm>
          <a:prstGeom prst="roundRect">
            <a:avLst>
              <a:gd name="adj" fmla="val 6088"/>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497278" y="4933409"/>
            <a:ext cx="1259205" cy="400110"/>
          </a:xfrm>
          <a:prstGeom prst="rect">
            <a:avLst/>
          </a:prstGeom>
          <a:noFill/>
        </p:spPr>
        <p:txBody>
          <a:bodyPr wrap="square">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Data Collection Methods</a:t>
            </a:r>
            <a:r>
              <a:rPr lang="zh-CN" altLang="en-US"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 </a:t>
            </a:r>
          </a:p>
        </p:txBody>
      </p:sp>
      <p:sp>
        <p:nvSpPr>
          <p:cNvPr id="49" name="文本框 48"/>
          <p:cNvSpPr txBox="1"/>
          <p:nvPr/>
        </p:nvSpPr>
        <p:spPr>
          <a:xfrm>
            <a:off x="539188" y="5933482"/>
            <a:ext cx="1175385" cy="400110"/>
          </a:xfrm>
          <a:prstGeom prst="rect">
            <a:avLst/>
          </a:prstGeom>
          <a:noFill/>
        </p:spPr>
        <p:txBody>
          <a:bodyPr wrap="square">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Transmission Performance</a:t>
            </a:r>
          </a:p>
        </p:txBody>
      </p:sp>
      <p:sp>
        <p:nvSpPr>
          <p:cNvPr id="30" name="文本框 29"/>
          <p:cNvSpPr txBox="1"/>
          <p:nvPr/>
        </p:nvSpPr>
        <p:spPr>
          <a:xfrm>
            <a:off x="465481" y="3682067"/>
            <a:ext cx="1322798" cy="400110"/>
          </a:xfrm>
          <a:prstGeom prst="rect">
            <a:avLst/>
          </a:prstGeom>
          <a:noFill/>
        </p:spPr>
        <p:txBody>
          <a:bodyPr wrap="none" rtlCol="0">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sym typeface="+mn-ea"/>
              </a:rPr>
              <a:t>Communication </a:t>
            </a:r>
            <a:endPar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sym typeface="+mn-ea"/>
              </a:rPr>
              <a:t>type</a:t>
            </a:r>
            <a:endParaRPr lang="zh-CN" altLang="en-US"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1" name="文本框 10"/>
          <p:cNvSpPr txBox="1"/>
          <p:nvPr/>
        </p:nvSpPr>
        <p:spPr>
          <a:xfrm>
            <a:off x="5984790" y="1555750"/>
            <a:ext cx="2793365" cy="337185"/>
          </a:xfrm>
          <a:prstGeom prst="rect">
            <a:avLst/>
          </a:prstGeom>
          <a:noFill/>
        </p:spPr>
        <p:txBody>
          <a:bodyPr wrap="square" rtlCol="0">
            <a:spAutoFit/>
          </a:bodyPr>
          <a:lstStyle/>
          <a:p>
            <a:r>
              <a:rPr lang="en-US" altLang="zh-CN" sz="1400" b="0" kern="0" dirty="0">
                <a:solidFill>
                  <a:schemeClr val="tx1">
                    <a:lumMod val="95000"/>
                    <a:lumOff val="5000"/>
                  </a:schemeClr>
                </a:solidFill>
                <a:latin typeface="Arial Black" panose="020B0A04020102090204" pitchFamily="34" charset="0"/>
                <a:ea typeface="思源黑体 CN Bold" panose="020B0800000000000000" pitchFamily="34" charset="-122"/>
                <a:cs typeface="Arial Black" panose="020B0A04020102090204" pitchFamily="34" charset="0"/>
              </a:rPr>
              <a:t>7305 Series (Serial Signal)</a:t>
            </a:r>
            <a:r>
              <a:rPr lang="en-US" altLang="zh-CN" sz="1600" b="0" kern="0" dirty="0">
                <a:solidFill>
                  <a:schemeClr val="tx1">
                    <a:lumMod val="95000"/>
                    <a:lumOff val="5000"/>
                  </a:schemeClr>
                </a:solidFill>
                <a:latin typeface="思源黑体 CN Bold" panose="020B0800000000000000" pitchFamily="34" charset="-122"/>
                <a:ea typeface="思源黑体 CN Bold" panose="020B0800000000000000" pitchFamily="34" charset="-122"/>
              </a:rPr>
              <a:t> </a:t>
            </a:r>
          </a:p>
        </p:txBody>
      </p:sp>
      <p:sp>
        <p:nvSpPr>
          <p:cNvPr id="31" name="文本框 30"/>
          <p:cNvSpPr txBox="1"/>
          <p:nvPr/>
        </p:nvSpPr>
        <p:spPr>
          <a:xfrm>
            <a:off x="1994697" y="3611153"/>
            <a:ext cx="3278234" cy="369332"/>
          </a:xfrm>
          <a:prstGeom prst="rect">
            <a:avLst/>
          </a:prstGeom>
          <a:noFill/>
        </p:spPr>
        <p:txBody>
          <a:bodyPr wrap="squar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sym typeface="+mn-ea"/>
              </a:rPr>
              <a:t>keyboard format  (suitable for any software or APP </a:t>
            </a:r>
            <a:endParaRPr lang="en-US" altLang="zh-CN" sz="900" b="0" kern="0" dirty="0">
              <a:latin typeface="Arial" panose="020B0604020202020204" pitchFamily="34" charset="0"/>
              <a:ea typeface="思源黑体 CN Medium" panose="020B0600000000000000" pitchFamily="34" charset="-122"/>
              <a:cs typeface="Arial" panose="020B0604020202020204" pitchFamily="34" charset="0"/>
            </a:endParaRPr>
          </a:p>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sym typeface="+mn-ea"/>
              </a:rPr>
              <a:t>which can receive keyboard input values)</a:t>
            </a:r>
            <a:endParaRPr lang="zh-CN" altLang="en-US" sz="900" b="0" kern="0" dirty="0">
              <a:latin typeface="Arial" panose="020B0604020202020204" pitchFamily="34" charset="0"/>
              <a:ea typeface="思源黑体 CN Medium" panose="020B0600000000000000" pitchFamily="34" charset="-122"/>
              <a:cs typeface="Arial" panose="020B0604020202020204" pitchFamily="34" charset="0"/>
            </a:endParaRPr>
          </a:p>
        </p:txBody>
      </p:sp>
      <p:sp>
        <p:nvSpPr>
          <p:cNvPr id="33" name="文本框 32"/>
          <p:cNvSpPr txBox="1"/>
          <p:nvPr/>
        </p:nvSpPr>
        <p:spPr>
          <a:xfrm>
            <a:off x="5389455" y="3226887"/>
            <a:ext cx="4252901" cy="1061829"/>
          </a:xfrm>
          <a:prstGeom prst="rect">
            <a:avLst/>
          </a:prstGeom>
          <a:noFill/>
        </p:spPr>
        <p:txBody>
          <a:bodyPr wrap="square" rtlCol="0">
            <a:spAutoFit/>
          </a:bodyPr>
          <a:lstStyle>
            <a:defPPr>
              <a:defRPr lang="zh-CN"/>
            </a:defPPr>
            <a:lvl1pPr algn="ctr">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text format, virtual com port</a:t>
            </a:r>
            <a:br>
              <a:rPr lang="en-US" altLang="zh-CN" dirty="0"/>
            </a:br>
            <a:r>
              <a:rPr lang="en-US" altLang="zh-CN" dirty="0"/>
              <a:t> (a. connection to software that recognizes different channels and IDs </a:t>
            </a:r>
          </a:p>
          <a:p>
            <a:r>
              <a:rPr lang="en-US" altLang="zh-CN" dirty="0"/>
              <a:t>according to serial communication protocols and defines data entry area </a:t>
            </a:r>
          </a:p>
          <a:p>
            <a:r>
              <a:rPr lang="en-US" altLang="zh-CN" dirty="0"/>
              <a:t>for different measurement tools; </a:t>
            </a:r>
            <a:br>
              <a:rPr lang="en-US" altLang="zh-CN" dirty="0"/>
            </a:br>
            <a:r>
              <a:rPr lang="en-US" altLang="zh-CN" dirty="0"/>
              <a:t>b. can also use the included software (included in the 7210-2</a:t>
            </a:r>
          </a:p>
          <a:p>
            <a:r>
              <a:rPr lang="en-US" altLang="zh-CN" dirty="0"/>
              <a:t> interface box) to transfer measurement data from multiple measuring </a:t>
            </a:r>
          </a:p>
          <a:p>
            <a:r>
              <a:rPr lang="en-US" altLang="zh-CN" dirty="0"/>
              <a:t>tools to the designated area in Excel for easy data management) </a:t>
            </a:r>
          </a:p>
        </p:txBody>
      </p:sp>
      <p:sp>
        <p:nvSpPr>
          <p:cNvPr id="22" name="矩形: 圆角 21"/>
          <p:cNvSpPr/>
          <p:nvPr/>
        </p:nvSpPr>
        <p:spPr>
          <a:xfrm>
            <a:off x="2012439" y="5638644"/>
            <a:ext cx="9967741" cy="914231"/>
          </a:xfrm>
          <a:prstGeom prst="roundRect">
            <a:avLst>
              <a:gd name="adj" fmla="val 6088"/>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8" name="文本框 47"/>
          <p:cNvSpPr txBox="1"/>
          <p:nvPr/>
        </p:nvSpPr>
        <p:spPr>
          <a:xfrm>
            <a:off x="2045970" y="5893109"/>
            <a:ext cx="9916468" cy="369332"/>
          </a:xfrm>
          <a:prstGeom prst="rect">
            <a:avLst/>
          </a:prstGeom>
          <a:noFill/>
        </p:spPr>
        <p:txBody>
          <a:bodyPr wrap="square" rtlCol="0">
            <a:spAutoFit/>
          </a:bodyPr>
          <a:lstStyle>
            <a:defPPr>
              <a:defRPr lang="zh-CN"/>
            </a:defPPr>
            <a:lvl1pPr algn="ct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solidFill>
              </a:rPr>
              <a:t>Wired transmission directly transfers data through physical connections, offering strong anti-interference capability, </a:t>
            </a:r>
          </a:p>
          <a:p>
            <a:r>
              <a:rPr lang="en-US" altLang="zh-CN" dirty="0">
                <a:solidFill>
                  <a:schemeClr val="tx1"/>
                </a:solidFill>
              </a:rPr>
              <a:t>stable signals, high speed, and good security. It supports high-bandwidth data transmission.</a:t>
            </a:r>
          </a:p>
        </p:txBody>
      </p:sp>
      <p:sp>
        <p:nvSpPr>
          <p:cNvPr id="9" name="文本框 8"/>
          <p:cNvSpPr txBox="1"/>
          <p:nvPr/>
        </p:nvSpPr>
        <p:spPr>
          <a:xfrm>
            <a:off x="2088456" y="2295249"/>
            <a:ext cx="3090363" cy="369332"/>
          </a:xfrm>
          <a:prstGeom prst="rect">
            <a:avLst/>
          </a:prstGeom>
          <a:noFill/>
        </p:spPr>
        <p:txBody>
          <a:bodyPr wrap="squar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rPr>
              <a:t>Computers or tablets with Windows, Android, or iOS systems (USB interface supported)</a:t>
            </a:r>
          </a:p>
        </p:txBody>
      </p:sp>
      <p:sp>
        <p:nvSpPr>
          <p:cNvPr id="13" name="文本框 12"/>
          <p:cNvSpPr txBox="1"/>
          <p:nvPr/>
        </p:nvSpPr>
        <p:spPr>
          <a:xfrm>
            <a:off x="5757876" y="2262296"/>
            <a:ext cx="3285027" cy="369332"/>
          </a:xfrm>
          <a:prstGeom prst="rect">
            <a:avLst/>
          </a:prstGeom>
          <a:noFill/>
        </p:spPr>
        <p:txBody>
          <a:bodyPr wrap="square" rtlCol="0">
            <a:spAutoFit/>
          </a:bodyPr>
          <a:lstStyle/>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Computers or tablets with Windows system </a:t>
            </a: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(USB or RS232 interfaces supported)</a:t>
            </a:r>
          </a:p>
        </p:txBody>
      </p:sp>
      <p:sp>
        <p:nvSpPr>
          <p:cNvPr id="34" name="文本框 33"/>
          <p:cNvSpPr txBox="1"/>
          <p:nvPr/>
        </p:nvSpPr>
        <p:spPr>
          <a:xfrm>
            <a:off x="5765420" y="4864356"/>
            <a:ext cx="3277483" cy="646331"/>
          </a:xfrm>
          <a:prstGeom prst="rect">
            <a:avLst/>
          </a:prstGeom>
          <a:noFill/>
        </p:spPr>
        <p:txBody>
          <a:bodyPr wrap="square" rtlCol="0">
            <a:spAutoFit/>
          </a:bodyPr>
          <a:lstStyle/>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Single key press transmission or </a:t>
            </a: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command transmission or</a:t>
            </a: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real-time continuous transmission</a:t>
            </a:r>
          </a:p>
          <a:p>
            <a:pPr algn="ctr"/>
            <a:endParaRPr lang="en-US" altLang="zh-CN" sz="900" b="0" kern="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35" name="文本框 34"/>
          <p:cNvSpPr txBox="1"/>
          <p:nvPr/>
        </p:nvSpPr>
        <p:spPr>
          <a:xfrm>
            <a:off x="2698210" y="4992054"/>
            <a:ext cx="1710725" cy="230832"/>
          </a:xfrm>
          <a:prstGeom prst="rect">
            <a:avLst/>
          </a:prstGeom>
          <a:noFill/>
        </p:spPr>
        <p:txBody>
          <a:bodyPr wrap="non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rPr>
              <a:t>Single key press transmission</a:t>
            </a:r>
          </a:p>
        </p:txBody>
      </p:sp>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54" y="1476538"/>
            <a:ext cx="1579634" cy="702306"/>
          </a:xfrm>
          <a:prstGeom prst="rect">
            <a:avLst/>
          </a:prstGeom>
        </p:spPr>
      </p:pic>
      <p:sp>
        <p:nvSpPr>
          <p:cNvPr id="24" name="文本框 23"/>
          <p:cNvSpPr txBox="1"/>
          <p:nvPr/>
        </p:nvSpPr>
        <p:spPr>
          <a:xfrm>
            <a:off x="642882" y="1243824"/>
            <a:ext cx="901209" cy="917944"/>
          </a:xfrm>
          <a:prstGeom prst="rect">
            <a:avLst/>
          </a:prstGeom>
          <a:noFill/>
        </p:spPr>
        <p:txBody>
          <a:bodyPr wrap="none" rtlCol="0">
            <a:spAutoFit/>
          </a:bodyPr>
          <a:lstStyle/>
          <a:p>
            <a:pPr algn="ctr">
              <a:lnSpc>
                <a:spcPct val="150000"/>
              </a:lnSpc>
            </a:pPr>
            <a:r>
              <a:rPr lang="en-US" altLang="zh-CN" sz="4000" i="1" kern="0" dirty="0">
                <a:solidFill>
                  <a:srgbClr val="FFFFFF"/>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rPr>
              <a:t>PK</a:t>
            </a:r>
            <a:endParaRPr lang="zh-CN" altLang="en-US" sz="4000" i="1" kern="0" dirty="0">
              <a:solidFill>
                <a:srgbClr val="FFFFFF"/>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endParaRPr>
          </a:p>
        </p:txBody>
      </p:sp>
      <p:sp>
        <p:nvSpPr>
          <p:cNvPr id="10" name="文本框 9"/>
          <p:cNvSpPr txBox="1"/>
          <p:nvPr/>
        </p:nvSpPr>
        <p:spPr>
          <a:xfrm>
            <a:off x="2045970" y="1555750"/>
            <a:ext cx="3180080" cy="337185"/>
          </a:xfrm>
          <a:prstGeom prst="rect">
            <a:avLst/>
          </a:prstGeom>
          <a:noFill/>
        </p:spPr>
        <p:txBody>
          <a:bodyPr wrap="square" rtlCol="0">
            <a:spAutoFit/>
          </a:bodyPr>
          <a:lstStyle/>
          <a:p>
            <a:pPr algn="l"/>
            <a:r>
              <a:rPr lang="en-US" altLang="zh-CN" sz="1400" b="0" kern="0" dirty="0">
                <a:solidFill>
                  <a:srgbClr val="FFFFFF"/>
                </a:solidFill>
                <a:latin typeface="Arial Black" panose="020B0A04020102090204" pitchFamily="34" charset="0"/>
                <a:ea typeface="思源黑体 CN Bold" panose="020B0800000000000000" pitchFamily="34" charset="-122"/>
                <a:cs typeface="Arial Black" panose="020B0A04020102090204" pitchFamily="34" charset="0"/>
              </a:rPr>
              <a:t>7302 Series</a:t>
            </a:r>
            <a:r>
              <a:rPr lang="en-US" altLang="zh-CN" sz="1400" b="0" kern="0" dirty="0">
                <a:solidFill>
                  <a:srgbClr val="FFFFFF"/>
                </a:solidFill>
                <a:effectLst/>
                <a:latin typeface="Arial Black" panose="020B0A04020102090204" pitchFamily="34" charset="0"/>
                <a:ea typeface="思源黑体 CN Bold" panose="020B0800000000000000" pitchFamily="34" charset="-122"/>
                <a:cs typeface="Arial Black" panose="020B0A04020102090204" pitchFamily="34" charset="0"/>
              </a:rPr>
              <a:t>(Keyboard Signal)</a:t>
            </a:r>
            <a:r>
              <a:rPr lang="en-US" altLang="zh-CN" sz="1600" b="0" kern="0" dirty="0">
                <a:solidFill>
                  <a:srgbClr val="FFFFFF"/>
                </a:solidFill>
                <a:effectLst/>
                <a:latin typeface="思源黑体 CN Bold" panose="020B0800000000000000" pitchFamily="34" charset="-122"/>
                <a:ea typeface="思源黑体 CN Bold" panose="020B0800000000000000" pitchFamily="34" charset="-122"/>
              </a:rPr>
              <a:t> </a:t>
            </a:r>
            <a:endParaRPr lang="zh-CN" altLang="en-US" sz="1600" b="0" kern="0" dirty="0">
              <a:solidFill>
                <a:srgbClr val="FFFFFF"/>
              </a:solidFill>
              <a:effectLst/>
              <a:latin typeface="思源黑体 CN Bold" panose="020B0800000000000000" pitchFamily="34" charset="-122"/>
              <a:ea typeface="思源黑体 CN Bold" panose="020B0800000000000000" pitchFamily="34" charset="-122"/>
            </a:endParaRPr>
          </a:p>
        </p:txBody>
      </p:sp>
      <p:grpSp>
        <p:nvGrpSpPr>
          <p:cNvPr id="21" name="组合 20"/>
          <p:cNvGrpSpPr/>
          <p:nvPr/>
        </p:nvGrpSpPr>
        <p:grpSpPr>
          <a:xfrm>
            <a:off x="9772266" y="1484164"/>
            <a:ext cx="2207914" cy="4073620"/>
            <a:chOff x="2147097" y="1648129"/>
            <a:chExt cx="2939253" cy="4073620"/>
          </a:xfrm>
        </p:grpSpPr>
        <p:sp>
          <p:nvSpPr>
            <p:cNvPr id="8" name="矩形: 圆角 7"/>
            <p:cNvSpPr/>
            <p:nvPr/>
          </p:nvSpPr>
          <p:spPr>
            <a:xfrm>
              <a:off x="2147097" y="3165385"/>
              <a:ext cx="2939253" cy="1563312"/>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矩形: 圆角 13"/>
            <p:cNvSpPr/>
            <p:nvPr/>
          </p:nvSpPr>
          <p:spPr>
            <a:xfrm>
              <a:off x="2147097" y="2174636"/>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矩形: 圆角 14"/>
            <p:cNvSpPr/>
            <p:nvPr/>
          </p:nvSpPr>
          <p:spPr>
            <a:xfrm>
              <a:off x="2147097" y="4808531"/>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 name="矩形: 圆角 15"/>
            <p:cNvSpPr/>
            <p:nvPr/>
          </p:nvSpPr>
          <p:spPr>
            <a:xfrm>
              <a:off x="2147097" y="1648129"/>
              <a:ext cx="2939253" cy="456199"/>
            </a:xfrm>
            <a:prstGeom prst="roundRect">
              <a:avLst>
                <a:gd name="adj" fmla="val 8112"/>
              </a:avLst>
            </a:prstGeom>
            <a:gradFill>
              <a:gsLst>
                <a:gs pos="47000">
                  <a:srgbClr val="00966F"/>
                </a:gs>
                <a:gs pos="82000">
                  <a:srgbClr val="00684D"/>
                </a:gs>
              </a:gsLst>
              <a:lin ang="3600000" scaled="0"/>
            </a:gra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40" name="文本框 39"/>
          <p:cNvSpPr txBox="1"/>
          <p:nvPr/>
        </p:nvSpPr>
        <p:spPr>
          <a:xfrm>
            <a:off x="9779063" y="1564076"/>
            <a:ext cx="2183375" cy="337185"/>
          </a:xfrm>
          <a:prstGeom prst="rect">
            <a:avLst/>
          </a:prstGeom>
          <a:noFill/>
        </p:spPr>
        <p:txBody>
          <a:bodyPr wrap="square" rtlCol="0">
            <a:spAutoFit/>
          </a:bodyPr>
          <a:lstStyle/>
          <a:p>
            <a:pPr algn="ctr"/>
            <a:r>
              <a:rPr lang="en-US" altLang="zh-CN" sz="1400" b="0" kern="0" dirty="0">
                <a:solidFill>
                  <a:schemeClr val="bg1"/>
                </a:solidFill>
                <a:latin typeface="Arial Black" panose="020B0A04020102090204" pitchFamily="34" charset="0"/>
                <a:ea typeface="思源黑体 CN Bold" panose="020B0800000000000000" pitchFamily="34" charset="-122"/>
                <a:cs typeface="Arial Black" panose="020B0A04020102090204" pitchFamily="34" charset="0"/>
              </a:rPr>
              <a:t>7215 Series (485)</a:t>
            </a:r>
            <a:r>
              <a:rPr lang="en-US" altLang="zh-CN" sz="1600" b="0" kern="0" dirty="0">
                <a:solidFill>
                  <a:schemeClr val="bg1"/>
                </a:solidFill>
                <a:latin typeface="思源黑体 CN Bold" panose="020B0800000000000000" pitchFamily="34" charset="-122"/>
                <a:ea typeface="思源黑体 CN Bold" panose="020B0800000000000000" pitchFamily="34" charset="-122"/>
              </a:rPr>
              <a:t> </a:t>
            </a:r>
          </a:p>
        </p:txBody>
      </p:sp>
      <p:sp>
        <p:nvSpPr>
          <p:cNvPr id="41" name="文本框 40"/>
          <p:cNvSpPr txBox="1"/>
          <p:nvPr/>
        </p:nvSpPr>
        <p:spPr>
          <a:xfrm>
            <a:off x="9772266" y="3457070"/>
            <a:ext cx="2207914" cy="917880"/>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Modbus-RTU protocols</a:t>
            </a:r>
            <a:endParaRPr lang="zh-CN" altLang="en-US" dirty="0"/>
          </a:p>
          <a:p>
            <a:r>
              <a:rPr lang="en-US" altLang="zh-CN" dirty="0"/>
              <a:t>(Connecting a PLC for automated data control)</a:t>
            </a:r>
          </a:p>
          <a:p>
            <a:endParaRPr lang="zh-CN" altLang="en-US" dirty="0"/>
          </a:p>
        </p:txBody>
      </p:sp>
      <p:sp>
        <p:nvSpPr>
          <p:cNvPr id="42" name="文本框 41"/>
          <p:cNvSpPr txBox="1"/>
          <p:nvPr/>
        </p:nvSpPr>
        <p:spPr>
          <a:xfrm>
            <a:off x="9779062" y="2261120"/>
            <a:ext cx="2201118" cy="369332"/>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PLC</a:t>
            </a:r>
          </a:p>
          <a:p>
            <a:r>
              <a:rPr lang="en-US" altLang="zh-CN" dirty="0"/>
              <a:t>(Terminal block)</a:t>
            </a:r>
            <a:endParaRPr lang="zh-CN" altLang="en-US" dirty="0"/>
          </a:p>
        </p:txBody>
      </p:sp>
      <p:sp>
        <p:nvSpPr>
          <p:cNvPr id="43" name="文本框 33"/>
          <p:cNvSpPr txBox="1"/>
          <p:nvPr/>
        </p:nvSpPr>
        <p:spPr>
          <a:xfrm>
            <a:off x="9779062" y="4968176"/>
            <a:ext cx="2183375" cy="230832"/>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Command Transmission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grpSp>
        <p:nvGrpSpPr>
          <p:cNvPr id="10" name="组合 9"/>
          <p:cNvGrpSpPr/>
          <p:nvPr/>
        </p:nvGrpSpPr>
        <p:grpSpPr>
          <a:xfrm>
            <a:off x="7963176" y="0"/>
            <a:ext cx="3938015" cy="2748623"/>
            <a:chOff x="8957430" y="-1"/>
            <a:chExt cx="3234569" cy="2257638"/>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rcRect t="19564" r="8471" b="46663"/>
            <a:stretch>
              <a:fillRect/>
            </a:stretch>
          </p:blipFill>
          <p:spPr>
            <a:xfrm>
              <a:off x="8957430" y="-1"/>
              <a:ext cx="3234569" cy="996661"/>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rcRect l="15235" t="14740" r="14482" b="14882"/>
            <a:stretch>
              <a:fillRect/>
            </a:stretch>
          </p:blipFill>
          <p:spPr>
            <a:xfrm>
              <a:off x="10265446" y="955356"/>
              <a:ext cx="1300541" cy="1302281"/>
            </a:xfrm>
            <a:prstGeom prst="rect">
              <a:avLst/>
            </a:prstGeom>
          </p:spPr>
        </p:pic>
      </p:grpSp>
      <p:sp>
        <p:nvSpPr>
          <p:cNvPr id="64" name="矩形 63"/>
          <p:cNvSpPr/>
          <p:nvPr/>
        </p:nvSpPr>
        <p:spPr>
          <a:xfrm>
            <a:off x="654427" y="1010901"/>
            <a:ext cx="36000" cy="2926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54427" y="1010901"/>
            <a:ext cx="43200" cy="572630"/>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773154" y="1192519"/>
            <a:ext cx="1917513" cy="523220"/>
          </a:xfrm>
          <a:prstGeom prst="rect">
            <a:avLst/>
          </a:prstGeom>
          <a:noFill/>
          <a:effectLst>
            <a:outerShdw blurRad="304800" dist="304800" dir="5400000" sx="36000" sy="36000" algn="ctr" rotWithShape="0">
              <a:schemeClr val="tx1"/>
            </a:outerShdw>
          </a:effectLst>
        </p:spPr>
        <p:txBody>
          <a:bodyPr wrap="none" rtlCol="0">
            <a:spAutoFit/>
          </a:bodyPr>
          <a:lstStyle/>
          <a:p>
            <a:pPr algn="l"/>
            <a:r>
              <a:rPr lang="en-US" altLang="zh-CN" sz="2800" kern="0" dirty="0">
                <a:solidFill>
                  <a:srgbClr val="00684D"/>
                </a:solidFill>
                <a:latin typeface="Arial Black" panose="020B0A04020102090204" pitchFamily="34" charset="0"/>
                <a:ea typeface="思源黑体 CN Heavy" panose="020B0A00000000000000" pitchFamily="34" charset="-122"/>
              </a:rPr>
              <a:t>About us</a:t>
            </a:r>
            <a:endParaRPr lang="zh-CN" altLang="en-US" sz="2800" kern="0" dirty="0">
              <a:solidFill>
                <a:srgbClr val="00684D"/>
              </a:solidFill>
              <a:latin typeface="Arial Black" panose="020B0A04020102090204" pitchFamily="34" charset="0"/>
              <a:ea typeface="思源黑体 CN Heavy" panose="020B0A00000000000000" pitchFamily="34" charset="-122"/>
            </a:endParaRPr>
          </a:p>
        </p:txBody>
      </p:sp>
      <p:sp>
        <p:nvSpPr>
          <p:cNvPr id="9" name="矩形 8"/>
          <p:cNvSpPr/>
          <p:nvPr/>
        </p:nvSpPr>
        <p:spPr>
          <a:xfrm>
            <a:off x="0" y="4918521"/>
            <a:ext cx="12192000" cy="1271848"/>
          </a:xfrm>
          <a:prstGeom prst="rect">
            <a:avLst/>
          </a:prstGeom>
          <a:solidFill>
            <a:srgbClr val="00684D">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181" y="5167736"/>
            <a:ext cx="1399698" cy="344996"/>
          </a:xfrm>
          <a:prstGeom prst="rect">
            <a:avLst/>
          </a:prstGeom>
        </p:spPr>
      </p:pic>
      <p:grpSp>
        <p:nvGrpSpPr>
          <p:cNvPr id="14" name="组合 13"/>
          <p:cNvGrpSpPr/>
          <p:nvPr/>
        </p:nvGrpSpPr>
        <p:grpSpPr>
          <a:xfrm>
            <a:off x="1731910" y="5700315"/>
            <a:ext cx="3190240" cy="300990"/>
            <a:chOff x="818505" y="2635047"/>
            <a:chExt cx="5697488" cy="300990"/>
          </a:xfrm>
        </p:grpSpPr>
        <p:sp>
          <p:nvSpPr>
            <p:cNvPr id="13" name="矩形: 圆角 12"/>
            <p:cNvSpPr/>
            <p:nvPr/>
          </p:nvSpPr>
          <p:spPr>
            <a:xfrm>
              <a:off x="1371923" y="2635047"/>
              <a:ext cx="4453430" cy="30099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818505" y="2671877"/>
              <a:ext cx="5697488" cy="245110"/>
            </a:xfrm>
            <a:prstGeom prst="rect">
              <a:avLst/>
            </a:prstGeom>
            <a:noFill/>
          </p:spPr>
          <p:txBody>
            <a:bodyPr wrap="square" rtlCol="0">
              <a:spAutoFit/>
            </a:bodyPr>
            <a:lstStyle/>
            <a:p>
              <a:pPr indent="431800">
                <a:spcBef>
                  <a:spcPts val="300"/>
                </a:spcBef>
                <a:defRPr/>
              </a:pPr>
              <a:r>
                <a:rPr lang="en-US" altLang="zh-CN" sz="1000" b="0" kern="0" dirty="0">
                  <a:solidFill>
                    <a:schemeClr val="tx1">
                      <a:lumMod val="65000"/>
                      <a:lumOff val="35000"/>
                    </a:schemeClr>
                  </a:solidFill>
                  <a:latin typeface="Arial" panose="020B0604020202020204" pitchFamily="34" charset="0"/>
                  <a:cs typeface="Arial" panose="020B0604020202020204" pitchFamily="34" charset="0"/>
                </a:rPr>
                <a:t>is our standard quality, made in China</a:t>
              </a:r>
            </a:p>
          </p:txBody>
        </p:sp>
      </p:grpSp>
      <p:pic>
        <p:nvPicPr>
          <p:cNvPr id="18" name="Picture 3" descr="C:\Users\DELL\Desktop\INSIZE-LOGO.png"/>
          <p:cNvPicPr>
            <a:picLocks noChangeAspect="1" noChangeArrowheads="1"/>
          </p:cNvPicPr>
          <p:nvPr/>
        </p:nvPicPr>
        <p:blipFill>
          <a:blip r:embed="rId7" cstate="print"/>
          <a:srcRect/>
          <a:stretch>
            <a:fillRect/>
          </a:stretch>
        </p:blipFill>
        <p:spPr bwMode="auto">
          <a:xfrm>
            <a:off x="7317328" y="5117113"/>
            <a:ext cx="2282729" cy="452396"/>
          </a:xfrm>
          <a:prstGeom prst="rect">
            <a:avLst/>
          </a:prstGeom>
          <a:noFill/>
        </p:spPr>
      </p:pic>
      <p:grpSp>
        <p:nvGrpSpPr>
          <p:cNvPr id="35" name="组合 34"/>
          <p:cNvGrpSpPr/>
          <p:nvPr/>
        </p:nvGrpSpPr>
        <p:grpSpPr>
          <a:xfrm>
            <a:off x="7198535" y="5699637"/>
            <a:ext cx="2520315" cy="300990"/>
            <a:chOff x="7044272" y="3063135"/>
            <a:chExt cx="4931465" cy="300990"/>
          </a:xfrm>
        </p:grpSpPr>
        <p:sp>
          <p:nvSpPr>
            <p:cNvPr id="36" name="矩形: 圆角 35"/>
            <p:cNvSpPr/>
            <p:nvPr/>
          </p:nvSpPr>
          <p:spPr>
            <a:xfrm>
              <a:off x="7044272" y="3063135"/>
              <a:ext cx="4931465" cy="30099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p:cNvSpPr txBox="1"/>
            <p:nvPr/>
          </p:nvSpPr>
          <p:spPr>
            <a:xfrm>
              <a:off x="7144914" y="3096790"/>
              <a:ext cx="4692906" cy="245110"/>
            </a:xfrm>
            <a:prstGeom prst="rect">
              <a:avLst/>
            </a:prstGeom>
            <a:noFill/>
          </p:spPr>
          <p:txBody>
            <a:bodyPr wrap="square" rtlCol="0">
              <a:spAutoFit/>
            </a:bodyPr>
            <a:lstStyle/>
            <a:p>
              <a:r>
                <a:rPr lang="en-US" altLang="zh-CN" sz="1000" kern="0" dirty="0">
                  <a:solidFill>
                    <a:schemeClr val="tx1">
                      <a:lumMod val="65000"/>
                      <a:lumOff val="35000"/>
                    </a:schemeClr>
                  </a:solidFill>
                  <a:latin typeface="Arial" panose="020B0604020202020204" pitchFamily="34" charset="0"/>
                  <a:cs typeface="Arial" panose="020B0604020202020204" pitchFamily="34" charset="0"/>
                </a:rPr>
                <a:t>is our premium quality, made in Europe</a:t>
              </a:r>
            </a:p>
          </p:txBody>
        </p:sp>
      </p:grpSp>
      <p:sp>
        <p:nvSpPr>
          <p:cNvPr id="3" name="文本框 2"/>
          <p:cNvSpPr txBox="1"/>
          <p:nvPr/>
        </p:nvSpPr>
        <p:spPr>
          <a:xfrm>
            <a:off x="899187" y="1983420"/>
            <a:ext cx="8145726" cy="1858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b="0" kern="0" dirty="0">
                <a:solidFill>
                  <a:srgbClr val="006C50"/>
                </a:solidFill>
                <a:latin typeface="Arial Black" panose="020B0A04020102090204" pitchFamily="34" charset="0"/>
                <a:cs typeface="Arial" panose="020B0604020202020204" pitchFamily="34" charset="0"/>
              </a:rPr>
              <a:t>INSIZE</a:t>
            </a:r>
            <a:r>
              <a:rPr lang="en-US" altLang="zh-CN" sz="1200" b="0" kern="0" dirty="0">
                <a:solidFill>
                  <a:schemeClr val="tx1">
                    <a:lumMod val="65000"/>
                    <a:lumOff val="35000"/>
                  </a:schemeClr>
                </a:solidFill>
                <a:latin typeface="Arial" panose="020B0604020202020204" pitchFamily="34" charset="0"/>
                <a:cs typeface="Arial" panose="020B0604020202020204" pitchFamily="34" charset="0"/>
              </a:rPr>
              <a:t> - </a:t>
            </a:r>
            <a:r>
              <a:rPr lang="en-US" altLang="zh-CN" sz="1200" kern="0" dirty="0">
                <a:solidFill>
                  <a:schemeClr val="tx1">
                    <a:lumMod val="65000"/>
                    <a:lumOff val="35000"/>
                  </a:schemeClr>
                </a:solidFill>
                <a:latin typeface="Arial" panose="020B0604020202020204" pitchFamily="34" charset="0"/>
                <a:cs typeface="Arial" panose="020B0604020202020204" pitchFamily="34" charset="0"/>
              </a:rPr>
              <a:t>Founded in 1995, is a dedicated supplier of measuring instruments. To enable us to serve the world-wide market, we are setting up an INSIZE distribution network on a global basis. INSIZE headquarter is located in China. We have branch companies in Canada, USA, Mexico, Brazil, India, Turkey, Malaysia, Thailand, Vietnam, UAE, Spain, France, Italy, UK, Poland, Czech Republic, Romania, Slovenia, Australia and distributors in over 120 countries. We ensure that wherever you are, our INSIZE products have service and support that are within hands reach. Our dedication to Quality, Innovation, Service and Value has created a worldwide demand for the INSIZE products.</a:t>
            </a:r>
            <a:endParaRPr lang="zh-CN" altLang="zh-CN" sz="1200" kern="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936" y="0"/>
            <a:ext cx="12194935" cy="6858000"/>
            <a:chOff x="-2936" y="0"/>
            <a:chExt cx="12194935" cy="6858000"/>
          </a:xfrm>
        </p:grpSpPr>
        <p:grpSp>
          <p:nvGrpSpPr>
            <p:cNvPr id="15" name="组合 14"/>
            <p:cNvGrpSpPr/>
            <p:nvPr/>
          </p:nvGrpSpPr>
          <p:grpSpPr>
            <a:xfrm>
              <a:off x="-2936" y="0"/>
              <a:ext cx="12194935" cy="6858000"/>
              <a:chOff x="-2936" y="0"/>
              <a:chExt cx="12194935" cy="6858000"/>
            </a:xfrm>
          </p:grpSpPr>
          <p:grpSp>
            <p:nvGrpSpPr>
              <p:cNvPr id="17" name="组合 16"/>
              <p:cNvGrpSpPr/>
              <p:nvPr/>
            </p:nvGrpSpPr>
            <p:grpSpPr>
              <a:xfrm>
                <a:off x="-2936" y="0"/>
                <a:ext cx="12194935" cy="6858000"/>
                <a:chOff x="-2936" y="0"/>
                <a:chExt cx="12194935" cy="6858000"/>
              </a:xfrm>
            </p:grpSpPr>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圆角 2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圆角 17"/>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(P1)</a:t>
            </a:r>
          </a:p>
        </p:txBody>
      </p:sp>
      <p:pic>
        <p:nvPicPr>
          <p:cNvPr id="6" name="Picture 2" descr="C:\Users\DELL\Desktop\7132.png"/>
          <p:cNvPicPr>
            <a:picLocks noChangeAspect="1" noChangeArrowheads="1"/>
          </p:cNvPicPr>
          <p:nvPr/>
        </p:nvPicPr>
        <p:blipFill>
          <a:blip r:embed="rId4" cstate="print"/>
          <a:srcRect/>
          <a:stretch>
            <a:fillRect/>
          </a:stretch>
        </p:blipFill>
        <p:spPr bwMode="auto">
          <a:xfrm>
            <a:off x="3917951" y="2358868"/>
            <a:ext cx="7223125" cy="3681657"/>
          </a:xfrm>
          <a:prstGeom prst="rect">
            <a:avLst/>
          </a:prstGeom>
          <a:noFill/>
        </p:spPr>
      </p:pic>
      <p:sp>
        <p:nvSpPr>
          <p:cNvPr id="22" name="文本框 21"/>
          <p:cNvSpPr txBox="1"/>
          <p:nvPr/>
        </p:nvSpPr>
        <p:spPr>
          <a:xfrm>
            <a:off x="3628390" y="3242945"/>
            <a:ext cx="2633345" cy="245110"/>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sym typeface="+mn-ea"/>
              </a:rPr>
              <a:t>GO and NO-GO signal output cable </a:t>
            </a:r>
            <a:endParaRPr lang="en-US" altLang="zh-CN" dirty="0"/>
          </a:p>
        </p:txBody>
      </p:sp>
      <p:cxnSp>
        <p:nvCxnSpPr>
          <p:cNvPr id="24" name="直接连接符 84"/>
          <p:cNvCxnSpPr>
            <a:cxnSpLocks noChangeShapeType="1"/>
          </p:cNvCxnSpPr>
          <p:nvPr/>
        </p:nvCxnSpPr>
        <p:spPr bwMode="auto">
          <a:xfrm>
            <a:off x="4855827" y="3471539"/>
            <a:ext cx="0" cy="437120"/>
          </a:xfrm>
          <a:prstGeom prst="line">
            <a:avLst/>
          </a:prstGeom>
          <a:noFill/>
          <a:ln w="12700" algn="ctr">
            <a:solidFill>
              <a:srgbClr val="FF0000"/>
            </a:solidFill>
            <a:round/>
          </a:ln>
        </p:spPr>
      </p:cxnSp>
      <p:grpSp>
        <p:nvGrpSpPr>
          <p:cNvPr id="28" name="组合 27"/>
          <p:cNvGrpSpPr/>
          <p:nvPr/>
        </p:nvGrpSpPr>
        <p:grpSpPr>
          <a:xfrm>
            <a:off x="5219424" y="5210585"/>
            <a:ext cx="1224702" cy="230832"/>
            <a:chOff x="5219424" y="4883228"/>
            <a:chExt cx="1224702" cy="230832"/>
          </a:xfrm>
        </p:grpSpPr>
        <p:sp>
          <p:nvSpPr>
            <p:cNvPr id="23" name="文本框 22"/>
            <p:cNvSpPr txBox="1"/>
            <p:nvPr/>
          </p:nvSpPr>
          <p:spPr>
            <a:xfrm>
              <a:off x="5418634" y="4883228"/>
              <a:ext cx="1025492" cy="230832"/>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t>gauge</a:t>
              </a:r>
            </a:p>
          </p:txBody>
        </p:sp>
        <p:cxnSp>
          <p:nvCxnSpPr>
            <p:cNvPr id="26" name="直接连接符 84"/>
            <p:cNvCxnSpPr>
              <a:cxnSpLocks noChangeShapeType="1"/>
            </p:cNvCxnSpPr>
            <p:nvPr/>
          </p:nvCxnSpPr>
          <p:spPr bwMode="auto">
            <a:xfrm flipH="1">
              <a:off x="5219424" y="5011896"/>
              <a:ext cx="422395" cy="0"/>
            </a:xfrm>
            <a:prstGeom prst="line">
              <a:avLst/>
            </a:prstGeom>
            <a:noFill/>
            <a:ln w="12700" algn="ctr">
              <a:solidFill>
                <a:srgbClr val="FF0000"/>
              </a:solidFill>
              <a:round/>
            </a:ln>
          </p:spPr>
        </p:cxnSp>
      </p:grpSp>
      <p:grpSp>
        <p:nvGrpSpPr>
          <p:cNvPr id="29" name="组合 28"/>
          <p:cNvGrpSpPr/>
          <p:nvPr/>
        </p:nvGrpSpPr>
        <p:grpSpPr>
          <a:xfrm>
            <a:off x="5011768" y="5580884"/>
            <a:ext cx="1408981" cy="230832"/>
            <a:chOff x="5219424" y="4883228"/>
            <a:chExt cx="1408981" cy="230832"/>
          </a:xfrm>
        </p:grpSpPr>
        <p:sp>
          <p:nvSpPr>
            <p:cNvPr id="30" name="文本框 29"/>
            <p:cNvSpPr txBox="1"/>
            <p:nvPr/>
          </p:nvSpPr>
          <p:spPr>
            <a:xfrm>
              <a:off x="5602913" y="4883228"/>
              <a:ext cx="1025492" cy="230832"/>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t>workpiece</a:t>
              </a:r>
            </a:p>
          </p:txBody>
        </p:sp>
        <p:cxnSp>
          <p:nvCxnSpPr>
            <p:cNvPr id="31" name="直接连接符 84"/>
            <p:cNvCxnSpPr>
              <a:cxnSpLocks noChangeShapeType="1"/>
            </p:cNvCxnSpPr>
            <p:nvPr/>
          </p:nvCxnSpPr>
          <p:spPr bwMode="auto">
            <a:xfrm flipH="1">
              <a:off x="5219424" y="5011896"/>
              <a:ext cx="422395" cy="0"/>
            </a:xfrm>
            <a:prstGeom prst="line">
              <a:avLst/>
            </a:prstGeom>
            <a:noFill/>
            <a:ln w="12700" algn="ctr">
              <a:solidFill>
                <a:srgbClr val="FF0000"/>
              </a:solidFill>
              <a:round/>
            </a:ln>
          </p:spPr>
        </p:cxnSp>
      </p:grpSp>
      <p:cxnSp>
        <p:nvCxnSpPr>
          <p:cNvPr id="43" name="直接连接符 84"/>
          <p:cNvCxnSpPr>
            <a:cxnSpLocks noChangeShapeType="1"/>
          </p:cNvCxnSpPr>
          <p:nvPr/>
        </p:nvCxnSpPr>
        <p:spPr bwMode="auto">
          <a:xfrm>
            <a:off x="8165281" y="3086468"/>
            <a:ext cx="614925" cy="0"/>
          </a:xfrm>
          <a:prstGeom prst="line">
            <a:avLst/>
          </a:prstGeom>
          <a:noFill/>
          <a:ln w="12700" algn="ctr">
            <a:solidFill>
              <a:srgbClr val="FF0000"/>
            </a:solidFill>
            <a:round/>
          </a:ln>
        </p:spPr>
      </p:cxnSp>
      <p:grpSp>
        <p:nvGrpSpPr>
          <p:cNvPr id="54" name="组合 53"/>
          <p:cNvGrpSpPr/>
          <p:nvPr/>
        </p:nvGrpSpPr>
        <p:grpSpPr>
          <a:xfrm>
            <a:off x="8165281" y="2646486"/>
            <a:ext cx="256275" cy="879964"/>
            <a:chOff x="8165281" y="2319129"/>
            <a:chExt cx="256275" cy="879964"/>
          </a:xfrm>
        </p:grpSpPr>
        <p:cxnSp>
          <p:nvCxnSpPr>
            <p:cNvPr id="46" name="直接连接符 84"/>
            <p:cNvCxnSpPr>
              <a:cxnSpLocks noChangeShapeType="1"/>
            </p:cNvCxnSpPr>
            <p:nvPr/>
          </p:nvCxnSpPr>
          <p:spPr bwMode="auto">
            <a:xfrm>
              <a:off x="8412187" y="2319129"/>
              <a:ext cx="0" cy="879964"/>
            </a:xfrm>
            <a:prstGeom prst="line">
              <a:avLst/>
            </a:prstGeom>
            <a:noFill/>
            <a:ln w="12700" algn="ctr">
              <a:solidFill>
                <a:srgbClr val="FF0000"/>
              </a:solidFill>
              <a:round/>
            </a:ln>
          </p:spPr>
        </p:cxnSp>
        <p:cxnSp>
          <p:nvCxnSpPr>
            <p:cNvPr id="50" name="直接连接符 84"/>
            <p:cNvCxnSpPr>
              <a:cxnSpLocks noChangeShapeType="1"/>
            </p:cNvCxnSpPr>
            <p:nvPr/>
          </p:nvCxnSpPr>
          <p:spPr bwMode="auto">
            <a:xfrm>
              <a:off x="8165281" y="2323463"/>
              <a:ext cx="256275" cy="0"/>
            </a:xfrm>
            <a:prstGeom prst="line">
              <a:avLst/>
            </a:prstGeom>
            <a:noFill/>
            <a:ln w="12700" algn="ctr">
              <a:solidFill>
                <a:srgbClr val="FF0000"/>
              </a:solidFill>
              <a:round/>
            </a:ln>
          </p:spPr>
        </p:cxnSp>
        <p:cxnSp>
          <p:nvCxnSpPr>
            <p:cNvPr id="53" name="直接连接符 84"/>
            <p:cNvCxnSpPr>
              <a:cxnSpLocks noChangeShapeType="1"/>
            </p:cNvCxnSpPr>
            <p:nvPr/>
          </p:nvCxnSpPr>
          <p:spPr bwMode="auto">
            <a:xfrm>
              <a:off x="8165281" y="3189151"/>
              <a:ext cx="256275" cy="0"/>
            </a:xfrm>
            <a:prstGeom prst="line">
              <a:avLst/>
            </a:prstGeom>
            <a:noFill/>
            <a:ln w="12700" algn="ctr">
              <a:solidFill>
                <a:srgbClr val="FF0000"/>
              </a:solidFill>
              <a:round/>
            </a:ln>
          </p:spPr>
        </p:cxnSp>
      </p:grpSp>
      <p:sp>
        <p:nvSpPr>
          <p:cNvPr id="32" name="矩形 31"/>
          <p:cNvSpPr/>
          <p:nvPr/>
        </p:nvSpPr>
        <p:spPr>
          <a:xfrm>
            <a:off x="-10795" y="1542239"/>
            <a:ext cx="7887173"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4" name="文本框 21"/>
          <p:cNvSpPr txBox="1"/>
          <p:nvPr/>
        </p:nvSpPr>
        <p:spPr>
          <a:xfrm>
            <a:off x="574674"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Connects gauge with signal output cables, automatically judgment and wired transmitting the judgment result OK or NG to the computer.</a:t>
            </a:r>
          </a:p>
        </p:txBody>
      </p:sp>
      <p:sp>
        <p:nvSpPr>
          <p:cNvPr id="35" name="圆角矩形 24"/>
          <p:cNvSpPr>
            <a:spLocks noChangeArrowheads="1"/>
          </p:cNvSpPr>
          <p:nvPr/>
        </p:nvSpPr>
        <p:spPr bwMode="auto">
          <a:xfrm>
            <a:off x="6117235" y="2548309"/>
            <a:ext cx="1945640"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(out of upper tolerance)</a:t>
            </a:r>
          </a:p>
        </p:txBody>
      </p:sp>
      <p:sp>
        <p:nvSpPr>
          <p:cNvPr id="36" name="圆角矩形 24"/>
          <p:cNvSpPr>
            <a:spLocks noChangeArrowheads="1"/>
          </p:cNvSpPr>
          <p:nvPr/>
        </p:nvSpPr>
        <p:spPr bwMode="auto">
          <a:xfrm>
            <a:off x="6117235" y="2987828"/>
            <a:ext cx="1945640"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(out of lower tolerance)</a:t>
            </a:r>
          </a:p>
        </p:txBody>
      </p:sp>
      <p:sp>
        <p:nvSpPr>
          <p:cNvPr id="37" name="圆角矩形 24"/>
          <p:cNvSpPr>
            <a:spLocks noChangeArrowheads="1"/>
          </p:cNvSpPr>
          <p:nvPr/>
        </p:nvSpPr>
        <p:spPr bwMode="auto">
          <a:xfrm>
            <a:off x="6380072" y="3404894"/>
            <a:ext cx="1682803"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OK (within tolerance)</a:t>
            </a:r>
          </a:p>
        </p:txBody>
      </p:sp>
      <p:grpSp>
        <p:nvGrpSpPr>
          <p:cNvPr id="40" name="组合 39"/>
          <p:cNvGrpSpPr/>
          <p:nvPr/>
        </p:nvGrpSpPr>
        <p:grpSpPr>
          <a:xfrm>
            <a:off x="474432" y="5848080"/>
            <a:ext cx="2030044" cy="270920"/>
            <a:chOff x="474432" y="5848080"/>
            <a:chExt cx="2030044" cy="270920"/>
          </a:xfrm>
        </p:grpSpPr>
        <p:sp>
          <p:nvSpPr>
            <p:cNvPr id="41" name="矩形: 圆顶角 40"/>
            <p:cNvSpPr/>
            <p:nvPr/>
          </p:nvSpPr>
          <p:spPr>
            <a:xfrm rot="5400000">
              <a:off x="1353994" y="4968518"/>
              <a:ext cx="270920" cy="2030044"/>
            </a:xfrm>
            <a:prstGeom prst="round2SameRect">
              <a:avLst>
                <a:gd name="adj1" fmla="val 50000"/>
                <a:gd name="adj2" fmla="val 0"/>
              </a:avLst>
            </a:prstGeom>
            <a:solidFill>
              <a:srgbClr val="E2E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文本框 43"/>
            <p:cNvSpPr txBox="1"/>
            <p:nvPr/>
          </p:nvSpPr>
          <p:spPr>
            <a:xfrm>
              <a:off x="613295" y="5872771"/>
              <a:ext cx="1847101" cy="230832"/>
            </a:xfrm>
            <a:prstGeom prst="rect">
              <a:avLst/>
            </a:prstGeom>
            <a:noFill/>
          </p:spPr>
          <p:txBody>
            <a:bodyPr wrap="square">
              <a:spAutoFit/>
            </a:bodyPr>
            <a:lstStyle/>
            <a:p>
              <a:pPr marL="90170" indent="-90170" algn="l">
                <a:buFont typeface="Arial" panose="020B0604020202020204" pitchFamily="34" charset="0"/>
                <a:buChar char="•"/>
              </a:pPr>
              <a:r>
                <a:rPr lang="en-US" altLang="zh-CN" sz="900" dirty="0">
                  <a:solidFill>
                    <a:srgbClr val="000000"/>
                  </a:solidFill>
                  <a:latin typeface="Arial" panose="020B0604020202020204" pitchFamily="34" charset="0"/>
                  <a:cs typeface="Arial" panose="020B0604020202020204" pitchFamily="34" charset="0"/>
                </a:rPr>
                <a:t>Suitable for metal workpieces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936" y="0"/>
            <a:ext cx="12194935" cy="6858000"/>
            <a:chOff x="-2936" y="0"/>
            <a:chExt cx="12194935" cy="6858000"/>
          </a:xfrm>
        </p:grpSpPr>
        <p:grpSp>
          <p:nvGrpSpPr>
            <p:cNvPr id="11" name="组合 10"/>
            <p:cNvGrpSpPr/>
            <p:nvPr/>
          </p:nvGrpSpPr>
          <p:grpSpPr>
            <a:xfrm>
              <a:off x="-2936" y="0"/>
              <a:ext cx="12194935" cy="6858000"/>
              <a:chOff x="-2936" y="0"/>
              <a:chExt cx="12194935" cy="6858000"/>
            </a:xfrm>
          </p:grpSpPr>
          <p:grpSp>
            <p:nvGrpSpPr>
              <p:cNvPr id="14" name="组合 13"/>
              <p:cNvGrpSpPr/>
              <p:nvPr/>
            </p:nvGrpSpPr>
            <p:grpSpPr>
              <a:xfrm>
                <a:off x="-2936" y="0"/>
                <a:ext cx="12194935" cy="6858000"/>
                <a:chOff x="-2936" y="0"/>
                <a:chExt cx="12194935" cy="6858000"/>
              </a:xfrm>
            </p:grpSpPr>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圆角 2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圆角 14"/>
              <p:cNvSpPr/>
              <p:nvPr/>
            </p:nvSpPr>
            <p:spPr>
              <a:xfrm>
                <a:off x="474432" y="1665723"/>
                <a:ext cx="11319462" cy="4830363"/>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40" name="文本框 39"/>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43" name="文本框 42"/>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pic>
        <p:nvPicPr>
          <p:cNvPr id="16" name="图片 15"/>
          <p:cNvPicPr>
            <a:picLocks noChangeAspect="1"/>
          </p:cNvPicPr>
          <p:nvPr/>
        </p:nvPicPr>
        <p:blipFill>
          <a:blip r:embed="rId10"/>
          <a:stretch>
            <a:fillRect/>
          </a:stretch>
        </p:blipFill>
        <p:spPr>
          <a:xfrm>
            <a:off x="650240" y="1834515"/>
            <a:ext cx="5436235" cy="1348105"/>
          </a:xfrm>
          <a:prstGeom prst="rect">
            <a:avLst/>
          </a:prstGeom>
        </p:spPr>
      </p:pic>
      <p:sp>
        <p:nvSpPr>
          <p:cNvPr id="64" name="箭头: 五边形 63"/>
          <p:cNvSpPr/>
          <p:nvPr/>
        </p:nvSpPr>
        <p:spPr>
          <a:xfrm>
            <a:off x="473840" y="1469390"/>
            <a:ext cx="2486025" cy="429260"/>
          </a:xfrm>
          <a:prstGeom prst="homePlate">
            <a:avLst/>
          </a:prstGeom>
          <a:solidFill>
            <a:srgbClr val="00684D"/>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箭头: 右 3"/>
          <p:cNvSpPr/>
          <p:nvPr>
            <p:custDataLst>
              <p:tags r:id="rId1"/>
            </p:custDataLst>
          </p:nvPr>
        </p:nvSpPr>
        <p:spPr>
          <a:xfrm rot="10800000">
            <a:off x="6563382" y="187008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 name="文本框 4"/>
          <p:cNvSpPr txBox="1"/>
          <p:nvPr>
            <p:custDataLst>
              <p:tags r:id="rId2"/>
            </p:custDataLst>
          </p:nvPr>
        </p:nvSpPr>
        <p:spPr>
          <a:xfrm>
            <a:off x="7221855" y="2313858"/>
            <a:ext cx="3455670" cy="369332"/>
          </a:xfrm>
          <a:prstGeom prst="rect">
            <a:avLst/>
          </a:prstGeom>
          <a:noFill/>
        </p:spPr>
        <p:txBody>
          <a:bodyPr wrap="square" rtlCol="0">
            <a:spAutoFit/>
          </a:bodyPr>
          <a:lstStyle>
            <a:defPPr>
              <a:defRPr lang="zh-CN"/>
            </a:defPPr>
            <a:lvl1pPr algn="ct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pPr algn="l"/>
            <a:r>
              <a:rPr lang="en-US" altLang="zh-CN" dirty="0">
                <a:solidFill>
                  <a:schemeClr val="tx1">
                    <a:lumMod val="95000"/>
                    <a:lumOff val="5000"/>
                  </a:schemeClr>
                </a:solidFill>
              </a:rPr>
              <a:t>If the No-Go end of gage can be inserted into the workpiece, it is out of upper tolerance and output NG</a:t>
            </a:r>
          </a:p>
        </p:txBody>
      </p:sp>
      <p:sp>
        <p:nvSpPr>
          <p:cNvPr id="6" name="箭头: 右 5"/>
          <p:cNvSpPr/>
          <p:nvPr>
            <p:custDataLst>
              <p:tags r:id="rId3"/>
            </p:custDataLst>
          </p:nvPr>
        </p:nvSpPr>
        <p:spPr>
          <a:xfrm rot="10800000">
            <a:off x="6581170" y="3392658"/>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custDataLst>
              <p:tags r:id="rId4"/>
            </p:custDataLst>
          </p:nvPr>
        </p:nvSpPr>
        <p:spPr>
          <a:xfrm>
            <a:off x="7294607" y="3851884"/>
            <a:ext cx="3432571"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Go end of gage cannot be inserted into the workpiece, it is out of lower tolerance and output NG</a:t>
            </a:r>
          </a:p>
        </p:txBody>
      </p:sp>
      <p:sp>
        <p:nvSpPr>
          <p:cNvPr id="8" name="箭头: 右 7"/>
          <p:cNvSpPr/>
          <p:nvPr>
            <p:custDataLst>
              <p:tags r:id="rId5"/>
            </p:custDataLst>
          </p:nvPr>
        </p:nvSpPr>
        <p:spPr>
          <a:xfrm rot="10800000">
            <a:off x="6581170" y="483087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custDataLst>
              <p:tags r:id="rId6"/>
            </p:custDataLst>
          </p:nvPr>
        </p:nvSpPr>
        <p:spPr>
          <a:xfrm>
            <a:off x="7294607" y="5238461"/>
            <a:ext cx="3611880" cy="507831"/>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Go end of gage can be inserted into the workpiece, but the No-Go end of gage cannot be inserted into the workpiece, it is within tolerance and output OK</a:t>
            </a:r>
          </a:p>
        </p:txBody>
      </p:sp>
      <p:sp>
        <p:nvSpPr>
          <p:cNvPr id="9" name="文本框 8"/>
          <p:cNvSpPr txBox="1"/>
          <p:nvPr/>
        </p:nvSpPr>
        <p:spPr>
          <a:xfrm>
            <a:off x="457965" y="1553845"/>
            <a:ext cx="2365375" cy="246221"/>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1000" dirty="0">
                <a:solidFill>
                  <a:srgbClr val="FFFFFF"/>
                </a:solidFill>
                <a:latin typeface="Arial Black" panose="020B0A04020102090204" pitchFamily="34" charset="0"/>
                <a:ea typeface="微软雅黑" panose="020B0503020204020204" charset="-122"/>
              </a:rPr>
              <a:t>Output cable with two sensors</a:t>
            </a:r>
          </a:p>
        </p:txBody>
      </p:sp>
      <p:pic>
        <p:nvPicPr>
          <p:cNvPr id="17" name="图片 16"/>
          <p:cNvPicPr>
            <a:picLocks noChangeAspect="1"/>
          </p:cNvPicPr>
          <p:nvPr/>
        </p:nvPicPr>
        <p:blipFill>
          <a:blip r:embed="rId11"/>
          <a:stretch>
            <a:fillRect/>
          </a:stretch>
        </p:blipFill>
        <p:spPr>
          <a:xfrm>
            <a:off x="641985" y="3302000"/>
            <a:ext cx="5433060" cy="1344930"/>
          </a:xfrm>
          <a:prstGeom prst="rect">
            <a:avLst/>
          </a:prstGeom>
        </p:spPr>
      </p:pic>
      <p:pic>
        <p:nvPicPr>
          <p:cNvPr id="18" name="图片 17"/>
          <p:cNvPicPr>
            <a:picLocks noChangeAspect="1"/>
          </p:cNvPicPr>
          <p:nvPr/>
        </p:nvPicPr>
        <p:blipFill>
          <a:blip r:embed="rId12"/>
          <a:stretch>
            <a:fillRect/>
          </a:stretch>
        </p:blipFill>
        <p:spPr>
          <a:xfrm>
            <a:off x="656590" y="4791075"/>
            <a:ext cx="5418455" cy="1271905"/>
          </a:xfrm>
          <a:prstGeom prst="rect">
            <a:avLst/>
          </a:prstGeom>
        </p:spPr>
      </p:pic>
      <p:sp>
        <p:nvSpPr>
          <p:cNvPr id="23" name="文本框 22"/>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936" y="0"/>
            <a:ext cx="12194935" cy="6858000"/>
            <a:chOff x="-2936" y="0"/>
            <a:chExt cx="12194935" cy="6858000"/>
          </a:xfrm>
        </p:grpSpPr>
        <p:grpSp>
          <p:nvGrpSpPr>
            <p:cNvPr id="18" name="组合 17"/>
            <p:cNvGrpSpPr/>
            <p:nvPr/>
          </p:nvGrpSpPr>
          <p:grpSpPr>
            <a:xfrm>
              <a:off x="-2936" y="0"/>
              <a:ext cx="12194935" cy="6858000"/>
              <a:chOff x="-2936" y="0"/>
              <a:chExt cx="12194935" cy="6858000"/>
            </a:xfrm>
          </p:grpSpPr>
          <p:grpSp>
            <p:nvGrpSpPr>
              <p:cNvPr id="20" name="组合 19"/>
              <p:cNvGrpSpPr/>
              <p:nvPr/>
            </p:nvGrpSpPr>
            <p:grpSpPr>
              <a:xfrm>
                <a:off x="-2936" y="0"/>
                <a:ext cx="12194935" cy="6858000"/>
                <a:chOff x="-2936" y="0"/>
                <a:chExt cx="12194935" cy="6858000"/>
              </a:xfrm>
            </p:grpSpPr>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3" name="矩形: 圆角 2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圆角 20"/>
              <p:cNvSpPr/>
              <p:nvPr/>
            </p:nvSpPr>
            <p:spPr>
              <a:xfrm>
                <a:off x="474432" y="1665723"/>
                <a:ext cx="11319462" cy="4830363"/>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6" name="文本框 25"/>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(P3)</a:t>
            </a:r>
          </a:p>
        </p:txBody>
      </p:sp>
      <p:sp>
        <p:nvSpPr>
          <p:cNvPr id="40" name="文本框 39"/>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43" name="文本框 42"/>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pic>
        <p:nvPicPr>
          <p:cNvPr id="10" name="图片 9"/>
          <p:cNvPicPr>
            <a:picLocks noChangeAspect="1"/>
          </p:cNvPicPr>
          <p:nvPr/>
        </p:nvPicPr>
        <p:blipFill>
          <a:blip r:embed="rId8"/>
          <a:stretch>
            <a:fillRect/>
          </a:stretch>
        </p:blipFill>
        <p:spPr>
          <a:xfrm>
            <a:off x="650875" y="1744345"/>
            <a:ext cx="5402580" cy="1459230"/>
          </a:xfrm>
          <a:prstGeom prst="rect">
            <a:avLst/>
          </a:prstGeom>
        </p:spPr>
      </p:pic>
      <p:sp>
        <p:nvSpPr>
          <p:cNvPr id="4" name="文本框 3"/>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5" name="文本框 4"/>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6" name="箭头: 右 5"/>
          <p:cNvSpPr/>
          <p:nvPr>
            <p:custDataLst>
              <p:tags r:id="rId1"/>
            </p:custDataLst>
          </p:nvPr>
        </p:nvSpPr>
        <p:spPr>
          <a:xfrm rot="10800000">
            <a:off x="6563382" y="187008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custDataLst>
              <p:tags r:id="rId2"/>
            </p:custDataLst>
          </p:nvPr>
        </p:nvSpPr>
        <p:spPr>
          <a:xfrm>
            <a:off x="7270717" y="2325298"/>
            <a:ext cx="3406808"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cannot enter into the upper tolerance section, it is out of upper tolerance and output NG</a:t>
            </a:r>
          </a:p>
        </p:txBody>
      </p:sp>
      <p:sp>
        <p:nvSpPr>
          <p:cNvPr id="8" name="箭头: 右 7"/>
          <p:cNvSpPr/>
          <p:nvPr>
            <p:custDataLst>
              <p:tags r:id="rId3"/>
            </p:custDataLst>
          </p:nvPr>
        </p:nvSpPr>
        <p:spPr>
          <a:xfrm rot="10800000">
            <a:off x="6581170" y="3392658"/>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custDataLst>
              <p:tags r:id="rId4"/>
            </p:custDataLst>
          </p:nvPr>
        </p:nvSpPr>
        <p:spPr>
          <a:xfrm>
            <a:off x="7270717" y="3848540"/>
            <a:ext cx="3406808"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 enter into the lower tolerance section, it is out of lower tolerance and output NG</a:t>
            </a:r>
            <a:endParaRPr lang="zh-CN" altLang="en-US" dirty="0">
              <a:solidFill>
                <a:schemeClr val="tx1">
                  <a:lumMod val="95000"/>
                  <a:lumOff val="5000"/>
                </a:schemeClr>
              </a:solidFill>
            </a:endParaRPr>
          </a:p>
        </p:txBody>
      </p:sp>
      <p:sp>
        <p:nvSpPr>
          <p:cNvPr id="14" name="箭头: 右 13"/>
          <p:cNvSpPr/>
          <p:nvPr/>
        </p:nvSpPr>
        <p:spPr>
          <a:xfrm rot="10800000">
            <a:off x="6581170" y="483087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7270717" y="5223111"/>
            <a:ext cx="3678555" cy="507831"/>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 enter into the upper tolerance section, but the workpiece cannot enter into the lower tolerance section, it is within tolerance and output OK</a:t>
            </a:r>
          </a:p>
        </p:txBody>
      </p:sp>
      <p:pic>
        <p:nvPicPr>
          <p:cNvPr id="11" name="图片 10"/>
          <p:cNvPicPr>
            <a:picLocks noChangeAspect="1"/>
          </p:cNvPicPr>
          <p:nvPr/>
        </p:nvPicPr>
        <p:blipFill>
          <a:blip r:embed="rId9"/>
          <a:stretch>
            <a:fillRect/>
          </a:stretch>
        </p:blipFill>
        <p:spPr>
          <a:xfrm>
            <a:off x="650875" y="3269615"/>
            <a:ext cx="5401945" cy="1408430"/>
          </a:xfrm>
          <a:prstGeom prst="rect">
            <a:avLst/>
          </a:prstGeom>
        </p:spPr>
      </p:pic>
      <p:pic>
        <p:nvPicPr>
          <p:cNvPr id="13" name="图片 12"/>
          <p:cNvPicPr>
            <a:picLocks noChangeAspect="1"/>
          </p:cNvPicPr>
          <p:nvPr/>
        </p:nvPicPr>
        <p:blipFill>
          <a:blip r:embed="rId10"/>
          <a:stretch>
            <a:fillRect/>
          </a:stretch>
        </p:blipFill>
        <p:spPr>
          <a:xfrm>
            <a:off x="650875" y="4747260"/>
            <a:ext cx="5405755" cy="1429385"/>
          </a:xfrm>
          <a:prstGeom prst="rect">
            <a:avLst/>
          </a:prstGeom>
        </p:spPr>
      </p:pic>
      <p:sp>
        <p:nvSpPr>
          <p:cNvPr id="27" name="箭头: 五边形 26"/>
          <p:cNvSpPr/>
          <p:nvPr/>
        </p:nvSpPr>
        <p:spPr>
          <a:xfrm>
            <a:off x="473840" y="1469390"/>
            <a:ext cx="2486025" cy="429260"/>
          </a:xfrm>
          <a:prstGeom prst="homePlate">
            <a:avLst/>
          </a:prstGeom>
          <a:solidFill>
            <a:srgbClr val="00684D"/>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16"/>
          <p:cNvSpPr txBox="1"/>
          <p:nvPr/>
        </p:nvSpPr>
        <p:spPr>
          <a:xfrm>
            <a:off x="468862" y="1547157"/>
            <a:ext cx="4064000" cy="246221"/>
          </a:xfrm>
          <a:prstGeom prst="rect">
            <a:avLst/>
          </a:prstGeom>
        </p:spPr>
        <p:txBody>
          <a:bodyPr wrap="square">
            <a:spAutoFit/>
            <a:extLst>
              <a:ext uri="{4A0BC546-FE56-4ADE-93B0-CB8AF2F6F144}">
                <wpsdc:textFrameExt xmlns:wpsdc="http://www.wps.cn/officeDocument/2022/drawingmlCustomData" xmlns="" type="text"/>
              </a:ext>
            </a:extLst>
          </a:bodyPr>
          <a:lstStyle>
            <a:defPPr>
              <a:defRPr lang="zh-CN"/>
            </a:defPPr>
            <a:lvl1pPr>
              <a:defRPr sz="1000">
                <a:solidFill>
                  <a:srgbClr val="FFFFFF"/>
                </a:solidFill>
                <a:latin typeface="Arial Black" panose="020B0A04020102090204" pitchFamily="34" charset="0"/>
                <a:ea typeface="微软雅黑" panose="020B0503020204020204" charset="-122"/>
              </a:defRPr>
            </a:lvl1pPr>
          </a:lstStyle>
          <a:p>
            <a:r>
              <a:rPr lang="en-US" altLang="zh-CN" dirty="0"/>
              <a:t>Output cable with three sensors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36" y="0"/>
            <a:ext cx="12194935" cy="6858000"/>
            <a:chOff x="-2936" y="0"/>
            <a:chExt cx="12194935" cy="6858000"/>
          </a:xfrm>
        </p:grpSpPr>
        <p:grpSp>
          <p:nvGrpSpPr>
            <p:cNvPr id="5" name="组合 4"/>
            <p:cNvGrpSpPr/>
            <p:nvPr/>
          </p:nvGrpSpPr>
          <p:grpSpPr>
            <a:xfrm>
              <a:off x="-2936" y="0"/>
              <a:ext cx="12194935" cy="6858000"/>
              <a:chOff x="-2936" y="0"/>
              <a:chExt cx="12194935" cy="6858000"/>
            </a:xfrm>
          </p:grpSpPr>
          <p:grpSp>
            <p:nvGrpSpPr>
              <p:cNvPr id="8" name="组合 7"/>
              <p:cNvGrpSpPr/>
              <p:nvPr/>
            </p:nvGrpSpPr>
            <p:grpSpPr>
              <a:xfrm>
                <a:off x="-2936" y="0"/>
                <a:ext cx="12194935" cy="6858000"/>
                <a:chOff x="-2936" y="0"/>
                <a:chExt cx="12194935" cy="685800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6" name="矩形: 圆角 15"/>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圆角 2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pic>
        <p:nvPicPr>
          <p:cNvPr id="7" name="图片 6"/>
          <p:cNvPicPr>
            <a:picLocks noChangeAspect="1"/>
          </p:cNvPicPr>
          <p:nvPr/>
        </p:nvPicPr>
        <p:blipFill>
          <a:blip r:embed="rId4">
            <a:extLst>
              <a:ext uri="{28A0092B-C50C-407E-A947-70E740481C1C}">
                <a14:useLocalDpi xmlns:a14="http://schemas.microsoft.com/office/drawing/2010/main" val="0"/>
              </a:ext>
            </a:extLst>
          </a:blip>
          <a:srcRect t="6173" b="18657"/>
          <a:stretch>
            <a:fillRect/>
          </a:stretch>
        </p:blipFill>
        <p:spPr>
          <a:xfrm>
            <a:off x="4401459" y="2583742"/>
            <a:ext cx="6809239" cy="3274133"/>
          </a:xfrm>
          <a:prstGeom prst="rect">
            <a:avLst/>
          </a:prstGeom>
        </p:spPr>
      </p:pic>
      <p:sp>
        <p:nvSpPr>
          <p:cNvPr id="3" name="文本框 2"/>
          <p:cNvSpPr txBox="1"/>
          <p:nvPr/>
        </p:nvSpPr>
        <p:spPr>
          <a:xfrm>
            <a:off x="767677" y="871020"/>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OK/NG Input switch</a:t>
            </a:r>
            <a:r>
              <a:rPr lang="zh-CN" altLang="en-US" dirty="0"/>
              <a:t> </a:t>
            </a:r>
            <a:r>
              <a:rPr lang="en-US" altLang="zh-CN" dirty="0"/>
              <a:t>7327</a:t>
            </a:r>
          </a:p>
        </p:txBody>
      </p:sp>
      <p:grpSp>
        <p:nvGrpSpPr>
          <p:cNvPr id="9" name="组合 8"/>
          <p:cNvGrpSpPr/>
          <p:nvPr/>
        </p:nvGrpSpPr>
        <p:grpSpPr>
          <a:xfrm>
            <a:off x="8233154" y="3357470"/>
            <a:ext cx="531044" cy="439982"/>
            <a:chOff x="8165281" y="2646486"/>
            <a:chExt cx="531044" cy="439982"/>
          </a:xfrm>
        </p:grpSpPr>
        <p:cxnSp>
          <p:nvCxnSpPr>
            <p:cNvPr id="43" name="直接连接符 84"/>
            <p:cNvCxnSpPr>
              <a:cxnSpLocks noChangeShapeType="1"/>
            </p:cNvCxnSpPr>
            <p:nvPr/>
          </p:nvCxnSpPr>
          <p:spPr bwMode="auto">
            <a:xfrm>
              <a:off x="8421556" y="2857868"/>
              <a:ext cx="274769" cy="0"/>
            </a:xfrm>
            <a:prstGeom prst="line">
              <a:avLst/>
            </a:prstGeom>
            <a:noFill/>
            <a:ln w="12700" algn="ctr">
              <a:solidFill>
                <a:srgbClr val="FF0000"/>
              </a:solidFill>
              <a:round/>
            </a:ln>
          </p:spPr>
        </p:cxnSp>
        <p:grpSp>
          <p:nvGrpSpPr>
            <p:cNvPr id="54" name="组合 53"/>
            <p:cNvGrpSpPr/>
            <p:nvPr/>
          </p:nvGrpSpPr>
          <p:grpSpPr>
            <a:xfrm>
              <a:off x="8165281" y="2646486"/>
              <a:ext cx="256275" cy="439982"/>
              <a:chOff x="8165281" y="2319129"/>
              <a:chExt cx="256275" cy="879964"/>
            </a:xfrm>
          </p:grpSpPr>
          <p:cxnSp>
            <p:nvCxnSpPr>
              <p:cNvPr id="46" name="直接连接符 84"/>
              <p:cNvCxnSpPr>
                <a:cxnSpLocks noChangeShapeType="1"/>
              </p:cNvCxnSpPr>
              <p:nvPr/>
            </p:nvCxnSpPr>
            <p:spPr bwMode="auto">
              <a:xfrm>
                <a:off x="8412187" y="2319129"/>
                <a:ext cx="0" cy="879964"/>
              </a:xfrm>
              <a:prstGeom prst="line">
                <a:avLst/>
              </a:prstGeom>
              <a:noFill/>
              <a:ln w="12700" algn="ctr">
                <a:solidFill>
                  <a:srgbClr val="FF0000"/>
                </a:solidFill>
                <a:round/>
              </a:ln>
            </p:spPr>
          </p:cxnSp>
          <p:cxnSp>
            <p:nvCxnSpPr>
              <p:cNvPr id="50" name="直接连接符 84"/>
              <p:cNvCxnSpPr>
                <a:cxnSpLocks noChangeShapeType="1"/>
              </p:cNvCxnSpPr>
              <p:nvPr/>
            </p:nvCxnSpPr>
            <p:spPr bwMode="auto">
              <a:xfrm>
                <a:off x="8165281" y="2323463"/>
                <a:ext cx="256275" cy="0"/>
              </a:xfrm>
              <a:prstGeom prst="line">
                <a:avLst/>
              </a:prstGeom>
              <a:noFill/>
              <a:ln w="12700" algn="ctr">
                <a:solidFill>
                  <a:srgbClr val="FF0000"/>
                </a:solidFill>
                <a:round/>
              </a:ln>
            </p:spPr>
          </p:cxnSp>
          <p:cxnSp>
            <p:nvCxnSpPr>
              <p:cNvPr id="53" name="直接连接符 84"/>
              <p:cNvCxnSpPr>
                <a:cxnSpLocks noChangeShapeType="1"/>
              </p:cNvCxnSpPr>
              <p:nvPr/>
            </p:nvCxnSpPr>
            <p:spPr bwMode="auto">
              <a:xfrm>
                <a:off x="8165281" y="3189151"/>
                <a:ext cx="256275" cy="0"/>
              </a:xfrm>
              <a:prstGeom prst="line">
                <a:avLst/>
              </a:prstGeom>
              <a:noFill/>
              <a:ln w="12700" algn="ctr">
                <a:solidFill>
                  <a:srgbClr val="FF0000"/>
                </a:solidFill>
                <a:round/>
              </a:ln>
            </p:spPr>
          </p:cxnSp>
        </p:grpSp>
      </p:gr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3104" y="3691676"/>
            <a:ext cx="1973316" cy="1219158"/>
          </a:xfrm>
          <a:prstGeom prst="rect">
            <a:avLst/>
          </a:prstGeom>
        </p:spPr>
      </p:pic>
      <p:sp>
        <p:nvSpPr>
          <p:cNvPr id="22" name="矩形 21"/>
          <p:cNvSpPr/>
          <p:nvPr/>
        </p:nvSpPr>
        <p:spPr>
          <a:xfrm>
            <a:off x="-10794" y="1542239"/>
            <a:ext cx="4154170"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3" name="文本框 21"/>
          <p:cNvSpPr txBox="1"/>
          <p:nvPr/>
        </p:nvSpPr>
        <p:spPr>
          <a:xfrm>
            <a:off x="574674" y="1659223"/>
            <a:ext cx="3568701"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Transmit the OK/NG results to the computer via a wired switch.</a:t>
            </a:r>
          </a:p>
        </p:txBody>
      </p:sp>
      <p:sp>
        <p:nvSpPr>
          <p:cNvPr id="24" name="圆角矩形 24"/>
          <p:cNvSpPr>
            <a:spLocks noChangeArrowheads="1"/>
          </p:cNvSpPr>
          <p:nvPr/>
        </p:nvSpPr>
        <p:spPr bwMode="auto">
          <a:xfrm>
            <a:off x="2150711" y="5056795"/>
            <a:ext cx="95810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hand switch</a:t>
            </a:r>
          </a:p>
        </p:txBody>
      </p:sp>
      <p:sp>
        <p:nvSpPr>
          <p:cNvPr id="25" name="圆角矩形 24"/>
          <p:cNvSpPr>
            <a:spLocks noChangeArrowheads="1"/>
          </p:cNvSpPr>
          <p:nvPr/>
        </p:nvSpPr>
        <p:spPr bwMode="auto">
          <a:xfrm>
            <a:off x="5176062" y="5544037"/>
            <a:ext cx="95810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sym typeface="+mn-ea"/>
              </a:rPr>
              <a:t>foot switch</a:t>
            </a:r>
            <a:endParaRPr lang="zh-CN" altLang="en-US" sz="900" dirty="0">
              <a:latin typeface="Arial" panose="020B0604020202020204" pitchFamily="34" charset="0"/>
              <a:cs typeface="Arial" panose="020B0604020202020204" pitchFamily="34" charset="0"/>
            </a:endParaRPr>
          </a:p>
        </p:txBody>
      </p:sp>
      <p:sp>
        <p:nvSpPr>
          <p:cNvPr id="26" name="圆角矩形 24"/>
          <p:cNvSpPr>
            <a:spLocks noChangeArrowheads="1"/>
          </p:cNvSpPr>
          <p:nvPr/>
        </p:nvSpPr>
        <p:spPr bwMode="auto">
          <a:xfrm>
            <a:off x="6096000" y="3253275"/>
            <a:ext cx="203367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for appearance defects</a:t>
            </a:r>
          </a:p>
        </p:txBody>
      </p:sp>
      <p:sp>
        <p:nvSpPr>
          <p:cNvPr id="27" name="圆角矩形 24"/>
          <p:cNvSpPr>
            <a:spLocks noChangeArrowheads="1"/>
          </p:cNvSpPr>
          <p:nvPr/>
        </p:nvSpPr>
        <p:spPr bwMode="auto">
          <a:xfrm>
            <a:off x="6092471" y="3688631"/>
            <a:ext cx="203367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OK for appearance qualified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2" y="0"/>
            <a:ext cx="12191407" cy="6858000"/>
            <a:chOff x="592" y="0"/>
            <a:chExt cx="12191407" cy="6858000"/>
          </a:xfrm>
        </p:grpSpPr>
        <p:pic>
          <p:nvPicPr>
            <p:cNvPr id="10" name="图片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1" name="矩形: 圆角 1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4" name="矩形 1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9" name="组合 18"/>
          <p:cNvGrpSpPr/>
          <p:nvPr/>
        </p:nvGrpSpPr>
        <p:grpSpPr>
          <a:xfrm>
            <a:off x="1633237" y="1490839"/>
            <a:ext cx="8862699" cy="1333462"/>
            <a:chOff x="1633237" y="1413711"/>
            <a:chExt cx="8862699" cy="1333462"/>
          </a:xfrm>
        </p:grpSpPr>
        <p:sp>
          <p:nvSpPr>
            <p:cNvPr id="25" name="矩形: 圆角 24"/>
            <p:cNvSpPr/>
            <p:nvPr/>
          </p:nvSpPr>
          <p:spPr>
            <a:xfrm>
              <a:off x="1696064" y="1865244"/>
              <a:ext cx="8799872" cy="881929"/>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nvSpPr>
          <p:spPr>
            <a:xfrm>
              <a:off x="3031490" y="2161877"/>
              <a:ext cx="6877676" cy="523220"/>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Adaptable to multiple acquisition terminals</a:t>
              </a:r>
            </a:p>
            <a:p>
              <a:pPr marL="0" indent="0">
                <a:buNone/>
              </a:pPr>
              <a:r>
                <a:rPr lang="en-US" altLang="zh-CN" dirty="0"/>
                <a:t>   a.</a:t>
              </a:r>
              <a:r>
                <a:rPr lang="zh-CN" altLang="en-US" dirty="0"/>
                <a:t> </a:t>
              </a:r>
              <a:r>
                <a:rPr lang="en-US" altLang="zh-CN" dirty="0"/>
                <a:t>Computers or tablets with Windows, Android or iOS systems             b. PLC</a:t>
              </a:r>
            </a:p>
            <a:p>
              <a:pPr marL="0" indent="0">
                <a:buNone/>
              </a:pPr>
              <a:r>
                <a:rPr lang="en-US" altLang="zh-CN" dirty="0">
                  <a:sym typeface="+mn-ea"/>
                </a:rPr>
                <a:t>  </a:t>
              </a:r>
              <a:r>
                <a:rPr lang="zh-CN" altLang="en-US" dirty="0"/>
                <a:t>                          </a:t>
              </a:r>
              <a:r>
                <a:rPr lang="en-US" altLang="zh-CN" dirty="0"/>
                <a:t>     </a:t>
              </a:r>
              <a:endParaRPr lang="zh-CN" altLang="en-US" dirty="0"/>
            </a:p>
          </p:txBody>
        </p:sp>
        <p:sp>
          <p:nvSpPr>
            <p:cNvPr id="9" name="文本框 8"/>
            <p:cNvSpPr txBox="1"/>
            <p:nvPr>
              <p:custDataLst>
                <p:tags r:id="rId10"/>
              </p:custDataLst>
            </p:nvPr>
          </p:nvSpPr>
          <p:spPr>
            <a:xfrm>
              <a:off x="1633237" y="2051595"/>
              <a:ext cx="1403985" cy="460375"/>
            </a:xfrm>
            <a:prstGeom prst="rect">
              <a:avLst/>
            </a:prstGeom>
            <a:noFill/>
          </p:spPr>
          <p:txBody>
            <a:bodyPr wrap="squar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Adapted Terminals</a:t>
              </a:r>
              <a:endParaRPr lang="en-US" altLang="zh-CN" sz="1200" kern="0" dirty="0">
                <a:solidFill>
                  <a:srgbClr val="FF0000"/>
                </a:solidFill>
                <a:effectLst/>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26" name="矩形 25"/>
            <p:cNvSpPr/>
            <p:nvPr>
              <p:custDataLst>
                <p:tags r:id="rId11"/>
              </p:custDataLst>
            </p:nvPr>
          </p:nvSpPr>
          <p:spPr>
            <a:xfrm>
              <a:off x="1991961" y="1853919"/>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12"/>
              </p:custDataLst>
            </p:nvPr>
          </p:nvSpPr>
          <p:spPr>
            <a:xfrm>
              <a:off x="1965129" y="1413711"/>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01</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grpSp>
        <p:nvGrpSpPr>
          <p:cNvPr id="18" name="组合 17"/>
          <p:cNvGrpSpPr/>
          <p:nvPr/>
        </p:nvGrpSpPr>
        <p:grpSpPr>
          <a:xfrm>
            <a:off x="1633237" y="2796568"/>
            <a:ext cx="8862698" cy="1614160"/>
            <a:chOff x="1633237" y="2726769"/>
            <a:chExt cx="8862698" cy="1614160"/>
          </a:xfrm>
        </p:grpSpPr>
        <p:sp>
          <p:nvSpPr>
            <p:cNvPr id="29" name="矩形: 圆角 28"/>
            <p:cNvSpPr/>
            <p:nvPr/>
          </p:nvSpPr>
          <p:spPr>
            <a:xfrm>
              <a:off x="1696063" y="3175122"/>
              <a:ext cx="8799872" cy="1165807"/>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1" name="文本框 30"/>
            <p:cNvSpPr txBox="1"/>
            <p:nvPr>
              <p:custDataLst>
                <p:tags r:id="rId7"/>
              </p:custDataLst>
            </p:nvPr>
          </p:nvSpPr>
          <p:spPr>
            <a:xfrm>
              <a:off x="1633237" y="3577456"/>
              <a:ext cx="1553630" cy="461665"/>
            </a:xfrm>
            <a:prstGeom prst="rect">
              <a:avLst/>
            </a:prstGeom>
            <a:noFill/>
          </p:spPr>
          <p:txBody>
            <a:bodyPr wrap="square" rtlCol="0">
              <a:spAutoFit/>
            </a:bodyPr>
            <a:lstStyle>
              <a:defPPr>
                <a:defRPr lang="zh-CN"/>
              </a:defPPr>
              <a:lvl1pPr algn="ctr">
                <a:defRPr sz="1200" kern="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sym typeface="+mn-ea"/>
                </a:rPr>
                <a:t>Communication </a:t>
              </a:r>
              <a:endParaRPr lang="en-US" altLang="zh-CN" dirty="0"/>
            </a:p>
            <a:p>
              <a:r>
                <a:rPr lang="en-US" altLang="zh-CN" dirty="0">
                  <a:sym typeface="+mn-ea"/>
                </a:rPr>
                <a:t>types</a:t>
              </a:r>
              <a:endParaRPr lang="zh-CN" altLang="en-US" dirty="0"/>
            </a:p>
          </p:txBody>
        </p:sp>
        <p:sp>
          <p:nvSpPr>
            <p:cNvPr id="32" name="矩形 31"/>
            <p:cNvSpPr/>
            <p:nvPr>
              <p:custDataLst>
                <p:tags r:id="rId8"/>
              </p:custDataLst>
            </p:nvPr>
          </p:nvSpPr>
          <p:spPr>
            <a:xfrm>
              <a:off x="1991960" y="3163797"/>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custDataLst>
                <p:tags r:id="rId9"/>
              </p:custDataLst>
            </p:nvPr>
          </p:nvSpPr>
          <p:spPr>
            <a:xfrm>
              <a:off x="1950836" y="2726769"/>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02</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8" name="文本框 7"/>
            <p:cNvSpPr txBox="1"/>
            <p:nvPr/>
          </p:nvSpPr>
          <p:spPr>
            <a:xfrm>
              <a:off x="3693387" y="2987480"/>
              <a:ext cx="360996" cy="276999"/>
            </a:xfrm>
            <a:prstGeom prst="rect">
              <a:avLst/>
            </a:prstGeom>
            <a:noFill/>
          </p:spPr>
          <p:txBody>
            <a:bodyPr wrap="none" rtlCol="0">
              <a:spAutoFit/>
            </a:bodyPr>
            <a:lstStyle/>
            <a:p>
              <a:r>
                <a:rPr lang="zh-CN" altLang="en-US" sz="1200" b="0" kern="0" dirty="0">
                  <a:solidFill>
                    <a:srgbClr val="00684D"/>
                  </a:solidFill>
                  <a:latin typeface="思源黑体 CN Medium" panose="020B0600000000000000" pitchFamily="34" charset="-122"/>
                  <a:ea typeface="思源黑体 CN Medium" panose="020B0600000000000000" pitchFamily="34" charset="-122"/>
                </a:rPr>
                <a:t>     </a:t>
              </a:r>
            </a:p>
          </p:txBody>
        </p:sp>
        <p:grpSp>
          <p:nvGrpSpPr>
            <p:cNvPr id="54" name="组合 53"/>
            <p:cNvGrpSpPr/>
            <p:nvPr/>
          </p:nvGrpSpPr>
          <p:grpSpPr>
            <a:xfrm>
              <a:off x="3028950" y="3325500"/>
              <a:ext cx="7212214" cy="850949"/>
              <a:chOff x="1923354" y="3326828"/>
              <a:chExt cx="7361643" cy="851105"/>
            </a:xfrm>
          </p:grpSpPr>
          <p:sp>
            <p:nvSpPr>
              <p:cNvPr id="12" name="文本框 11"/>
              <p:cNvSpPr txBox="1"/>
              <p:nvPr/>
            </p:nvSpPr>
            <p:spPr>
              <a:xfrm>
                <a:off x="1923354" y="3326828"/>
                <a:ext cx="6774936" cy="584883"/>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Multiple data communication types to meet various production application scenarios:</a:t>
                </a:r>
              </a:p>
            </p:txBody>
          </p:sp>
          <p:sp>
            <p:nvSpPr>
              <p:cNvPr id="16" name="文本框 30"/>
              <p:cNvSpPr txBox="1"/>
              <p:nvPr/>
            </p:nvSpPr>
            <p:spPr>
              <a:xfrm>
                <a:off x="2011194" y="3516092"/>
                <a:ext cx="7273803" cy="661841"/>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pPr marL="0" indent="0">
                  <a:buNone/>
                </a:pPr>
                <a:r>
                  <a:rPr lang="en-US" altLang="zh-CN" dirty="0"/>
                  <a:t>a. (Simulated keyboard signal) Directly transfer data to Excel reports or customer measurement software, MES, or ERP systems</a:t>
                </a:r>
              </a:p>
              <a:p>
                <a:pPr marL="0" indent="0">
                  <a:buNone/>
                </a:pPr>
                <a:r>
                  <a:rPr lang="en-US" altLang="zh-CN" dirty="0"/>
                  <a:t>b. (Output serial port signal ) Interface with serial communication software, or transfer measurement data from multiple gauges to the  </a:t>
                </a:r>
              </a:p>
              <a:p>
                <a:pPr marL="0" indent="0">
                  <a:buNone/>
                </a:pPr>
                <a:r>
                  <a:rPr lang="en-US" altLang="zh-CN" dirty="0"/>
                  <a:t>    designated area of Excel for easier data management</a:t>
                </a:r>
              </a:p>
              <a:p>
                <a:pPr marL="0" indent="0">
                  <a:buNone/>
                </a:pPr>
                <a:r>
                  <a:rPr lang="en-US" altLang="zh-CN" dirty="0"/>
                  <a:t>c. (485) Can be connected to a PLC to enable automated control of measurement data</a:t>
                </a:r>
              </a:p>
            </p:txBody>
          </p:sp>
        </p:grpSp>
      </p:grpSp>
      <p:grpSp>
        <p:nvGrpSpPr>
          <p:cNvPr id="17" name="组合 16"/>
          <p:cNvGrpSpPr/>
          <p:nvPr/>
        </p:nvGrpSpPr>
        <p:grpSpPr>
          <a:xfrm>
            <a:off x="1696062" y="4352254"/>
            <a:ext cx="8799872" cy="1117408"/>
            <a:chOff x="1696062" y="4320525"/>
            <a:chExt cx="8799872" cy="1117408"/>
          </a:xfrm>
        </p:grpSpPr>
        <p:sp>
          <p:nvSpPr>
            <p:cNvPr id="35" name="矩形: 圆角 34"/>
            <p:cNvSpPr/>
            <p:nvPr/>
          </p:nvSpPr>
          <p:spPr>
            <a:xfrm>
              <a:off x="1696062" y="4768878"/>
              <a:ext cx="8799872" cy="669055"/>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文本框 35"/>
            <p:cNvSpPr txBox="1"/>
            <p:nvPr/>
          </p:nvSpPr>
          <p:spPr>
            <a:xfrm>
              <a:off x="3031490" y="4986016"/>
              <a:ext cx="6293444" cy="23083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multiple data formats: e.g., Value + Enter, Value + TAB, ID number + Value + Enter, etc.</a:t>
              </a:r>
            </a:p>
          </p:txBody>
        </p:sp>
        <p:sp>
          <p:nvSpPr>
            <p:cNvPr id="37" name="文本框 36"/>
            <p:cNvSpPr txBox="1"/>
            <p:nvPr>
              <p:custDataLst>
                <p:tags r:id="rId4"/>
              </p:custDataLst>
            </p:nvPr>
          </p:nvSpPr>
          <p:spPr>
            <a:xfrm>
              <a:off x="1720318" y="5007159"/>
              <a:ext cx="1229824" cy="276999"/>
            </a:xfrm>
            <a:prstGeom prst="rect">
              <a:avLst/>
            </a:prstGeom>
            <a:noFill/>
          </p:spPr>
          <p:txBody>
            <a:bodyPr wrap="non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Data Format</a:t>
              </a:r>
            </a:p>
          </p:txBody>
        </p:sp>
        <p:sp>
          <p:nvSpPr>
            <p:cNvPr id="38" name="矩形 37"/>
            <p:cNvSpPr/>
            <p:nvPr>
              <p:custDataLst>
                <p:tags r:id="rId5"/>
              </p:custDataLst>
            </p:nvPr>
          </p:nvSpPr>
          <p:spPr>
            <a:xfrm>
              <a:off x="1991959" y="4757553"/>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文本框 38"/>
            <p:cNvSpPr txBox="1"/>
            <p:nvPr>
              <p:custDataLst>
                <p:tags r:id="rId6"/>
              </p:custDataLst>
            </p:nvPr>
          </p:nvSpPr>
          <p:spPr>
            <a:xfrm>
              <a:off x="1950835" y="4320525"/>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03</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sp>
        <p:nvSpPr>
          <p:cNvPr id="49" name="矩形: 圆角 48"/>
          <p:cNvSpPr/>
          <p:nvPr/>
        </p:nvSpPr>
        <p:spPr>
          <a:xfrm>
            <a:off x="1695809" y="5865883"/>
            <a:ext cx="8799872" cy="669055"/>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0" name="文本框 49"/>
          <p:cNvSpPr txBox="1"/>
          <p:nvPr/>
        </p:nvSpPr>
        <p:spPr>
          <a:xfrm>
            <a:off x="3031490" y="6064363"/>
            <a:ext cx="6293444" cy="23083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Output the judgment result OK or NG </a:t>
            </a:r>
          </a:p>
        </p:txBody>
      </p:sp>
      <p:sp>
        <p:nvSpPr>
          <p:cNvPr id="51" name="文本框 50"/>
          <p:cNvSpPr txBox="1"/>
          <p:nvPr>
            <p:custDataLst>
              <p:tags r:id="rId1"/>
            </p:custDataLst>
          </p:nvPr>
        </p:nvSpPr>
        <p:spPr>
          <a:xfrm>
            <a:off x="1682647" y="6053261"/>
            <a:ext cx="1305165" cy="461665"/>
          </a:xfrm>
          <a:prstGeom prst="rect">
            <a:avLst/>
          </a:prstGeom>
          <a:noFill/>
        </p:spPr>
        <p:txBody>
          <a:bodyPr wrap="non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Special Data </a:t>
            </a:r>
          </a:p>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Types</a:t>
            </a:r>
          </a:p>
        </p:txBody>
      </p:sp>
      <p:sp>
        <p:nvSpPr>
          <p:cNvPr id="52" name="矩形 51"/>
          <p:cNvSpPr/>
          <p:nvPr>
            <p:custDataLst>
              <p:tags r:id="rId2"/>
            </p:custDataLst>
          </p:nvPr>
        </p:nvSpPr>
        <p:spPr>
          <a:xfrm>
            <a:off x="1991706" y="5854558"/>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3" name="文本框 52"/>
          <p:cNvSpPr txBox="1"/>
          <p:nvPr>
            <p:custDataLst>
              <p:tags r:id="rId3"/>
            </p:custDataLst>
          </p:nvPr>
        </p:nvSpPr>
        <p:spPr>
          <a:xfrm>
            <a:off x="1955345" y="541753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04</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15" name="文本框 14"/>
          <p:cNvSpPr txBox="1"/>
          <p:nvPr/>
        </p:nvSpPr>
        <p:spPr>
          <a:xfrm>
            <a:off x="767715" y="662920"/>
            <a:ext cx="10454005"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VS. </a:t>
            </a:r>
          </a:p>
          <a:p>
            <a:r>
              <a:rPr lang="en-US" altLang="zh-CN" dirty="0"/>
              <a:t>Competitor Brands Advantages</a:t>
            </a:r>
          </a:p>
        </p:txBody>
      </p:sp>
      <p:sp>
        <p:nvSpPr>
          <p:cNvPr id="5" name="文本框 4"/>
          <p:cNvSpPr txBox="1"/>
          <p:nvPr/>
        </p:nvSpPr>
        <p:spPr>
          <a:xfrm>
            <a:off x="419723" y="5999480"/>
            <a:ext cx="794385" cy="343535"/>
          </a:xfrm>
          <a:prstGeom prst="rect">
            <a:avLst/>
          </a:prstGeom>
          <a:noFill/>
        </p:spPr>
        <p:txBody>
          <a:bodyPr wrap="none" rtlCol="0">
            <a:noAutofit/>
          </a:bodyPr>
          <a:lstStyle/>
          <a:p>
            <a:pPr algn="ctr"/>
            <a:endPar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03</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69" y="2848194"/>
            <a:ext cx="4269287" cy="2062103"/>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t>Measurement Data Management </a:t>
            </a:r>
          </a:p>
          <a:p>
            <a:r>
              <a:rPr lang="en-US" altLang="zh-CN" dirty="0"/>
              <a:t>and Analysis Software</a:t>
            </a:r>
          </a:p>
        </p:txBody>
      </p:sp>
      <p:pic>
        <p:nvPicPr>
          <p:cNvPr id="5" name="Picture 3" descr="D:\PPT\PPT推广\照片\2019 62目录.jpg"/>
          <p:cNvPicPr>
            <a:picLocks noChangeAspect="1" noChangeArrowheads="1"/>
          </p:cNvPicPr>
          <p:nvPr/>
        </p:nvPicPr>
        <p:blipFill>
          <a:blip r:embed="rId4" cstate="print"/>
          <a:srcRect/>
          <a:stretch>
            <a:fillRect/>
          </a:stretch>
        </p:blipFill>
        <p:spPr bwMode="auto">
          <a:xfrm>
            <a:off x="8406831" y="3076926"/>
            <a:ext cx="2097996" cy="132343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936" y="0"/>
            <a:ext cx="12194935" cy="6858000"/>
            <a:chOff x="-2936" y="0"/>
            <a:chExt cx="12194935" cy="6858000"/>
          </a:xfrm>
        </p:grpSpPr>
        <p:grpSp>
          <p:nvGrpSpPr>
            <p:cNvPr id="9" name="组合 8"/>
            <p:cNvGrpSpPr/>
            <p:nvPr/>
          </p:nvGrpSpPr>
          <p:grpSpPr>
            <a:xfrm>
              <a:off x="-2936" y="0"/>
              <a:ext cx="12194935" cy="6858000"/>
              <a:chOff x="-2936" y="0"/>
              <a:chExt cx="12194935" cy="6858000"/>
            </a:xfrm>
          </p:grpSpPr>
          <p:grpSp>
            <p:nvGrpSpPr>
              <p:cNvPr id="11" name="组合 10"/>
              <p:cNvGrpSpPr/>
              <p:nvPr/>
            </p:nvGrpSpPr>
            <p:grpSpPr>
              <a:xfrm>
                <a:off x="-2936" y="0"/>
                <a:ext cx="12194935" cy="6858000"/>
                <a:chOff x="-2936" y="0"/>
                <a:chExt cx="12194935" cy="685800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4" name="矩形: 圆角 13"/>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圆角 1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圆角 11"/>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377152" y="663643"/>
            <a:ext cx="10709948" cy="82759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    Measurement Data Management and Analysis </a:t>
            </a:r>
            <a:r>
              <a:rPr lang="en-US" altLang="zh-CN" dirty="0">
                <a:sym typeface="+mn-ea"/>
              </a:rPr>
              <a:t>Software (Basic Version)-- 7349 </a:t>
            </a:r>
            <a:r>
              <a:rPr lang="zh-CN" altLang="en-US" dirty="0">
                <a:sym typeface="+mn-ea"/>
              </a:rPr>
              <a:t>（</a:t>
            </a:r>
            <a:r>
              <a:rPr lang="en-US" altLang="zh-CN" dirty="0">
                <a:sym typeface="+mn-ea"/>
              </a:rPr>
              <a:t>P1</a:t>
            </a:r>
            <a:r>
              <a:rPr lang="zh-CN" altLang="en-US" dirty="0">
                <a:sym typeface="+mn-ea"/>
              </a:rPr>
              <a:t>）</a:t>
            </a:r>
            <a:r>
              <a:rPr lang="en-US" altLang="zh-CN" dirty="0"/>
              <a:t>  </a:t>
            </a:r>
          </a:p>
        </p:txBody>
      </p:sp>
      <p:pic>
        <p:nvPicPr>
          <p:cNvPr id="5" name="图片 4" descr="7349  英文 20250304(2)(1)"/>
          <p:cNvPicPr>
            <a:picLocks noChangeAspect="1"/>
          </p:cNvPicPr>
          <p:nvPr/>
        </p:nvPicPr>
        <p:blipFill>
          <a:blip r:embed="rId4"/>
          <a:stretch>
            <a:fillRect/>
          </a:stretch>
        </p:blipFill>
        <p:spPr>
          <a:xfrm>
            <a:off x="2939416" y="2476500"/>
            <a:ext cx="6752238" cy="3770630"/>
          </a:xfrm>
          <a:prstGeom prst="rect">
            <a:avLst/>
          </a:prstGeom>
        </p:spPr>
      </p:pic>
      <p:grpSp>
        <p:nvGrpSpPr>
          <p:cNvPr id="75" name="组合 74"/>
          <p:cNvGrpSpPr/>
          <p:nvPr/>
        </p:nvGrpSpPr>
        <p:grpSpPr>
          <a:xfrm>
            <a:off x="4216972" y="4607667"/>
            <a:ext cx="3891532" cy="398780"/>
            <a:chOff x="4587167" y="5386678"/>
            <a:chExt cx="3968139" cy="394782"/>
          </a:xfrm>
        </p:grpSpPr>
        <p:sp>
          <p:nvSpPr>
            <p:cNvPr id="36" name="矩形: 圆角 35"/>
            <p:cNvSpPr/>
            <p:nvPr/>
          </p:nvSpPr>
          <p:spPr>
            <a:xfrm>
              <a:off x="5122611" y="5414871"/>
              <a:ext cx="2870790" cy="35995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1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7" name="文本框 36"/>
            <p:cNvSpPr txBox="1"/>
            <p:nvPr/>
          </p:nvSpPr>
          <p:spPr>
            <a:xfrm>
              <a:off x="4587167" y="5386678"/>
              <a:ext cx="3968139" cy="394782"/>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sym typeface="+mn-ea"/>
                </a:rPr>
                <a:t>Can be connected with </a:t>
              </a:r>
              <a:endParaRPr lang="en-US" altLang="zh-CN" sz="1000" dirty="0">
                <a:solidFill>
                  <a:srgbClr val="FFFFFF"/>
                </a:solidFill>
                <a:latin typeface="Arial Black" panose="020B0A04020102090204" pitchFamily="34" charset="0"/>
                <a:cs typeface="Arial" panose="020B0604020202020204" pitchFamily="34" charset="0"/>
              </a:endParaRPr>
            </a:p>
            <a:p>
              <a:pPr algn="ctr"/>
              <a:r>
                <a:rPr lang="en-US" altLang="zh-CN" sz="1000" dirty="0">
                  <a:solidFill>
                    <a:srgbClr val="FFFFFF"/>
                  </a:solidFill>
                  <a:latin typeface="Arial Black" panose="020B0A04020102090204" pitchFamily="34" charset="0"/>
                  <a:cs typeface="Arial" panose="020B0604020202020204" pitchFamily="34" charset="0"/>
                  <a:sym typeface="+mn-ea"/>
                </a:rPr>
                <a:t>PDM,ERP, MES and other systems</a:t>
              </a:r>
              <a:endParaRPr lang="zh-CN" altLang="en-US" sz="1000" dirty="0">
                <a:solidFill>
                  <a:srgbClr val="FFFFFF"/>
                </a:solidFill>
                <a:latin typeface="Arial Black" panose="020B0A04020102090204" pitchFamily="34" charset="0"/>
                <a:cs typeface="Arial" panose="020B0604020202020204" pitchFamily="34" charset="0"/>
              </a:endParaRPr>
            </a:p>
          </p:txBody>
        </p:sp>
      </p:grpSp>
      <p:grpSp>
        <p:nvGrpSpPr>
          <p:cNvPr id="74" name="组合 73"/>
          <p:cNvGrpSpPr/>
          <p:nvPr/>
        </p:nvGrpSpPr>
        <p:grpSpPr>
          <a:xfrm>
            <a:off x="3286732" y="3346194"/>
            <a:ext cx="1993795" cy="398780"/>
            <a:chOff x="335596" y="2752155"/>
            <a:chExt cx="2014965" cy="453457"/>
          </a:xfrm>
        </p:grpSpPr>
        <p:sp>
          <p:nvSpPr>
            <p:cNvPr id="40" name="矩形: 圆角 3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1" name="文本框 40"/>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rPr>
                <a:t>Measuring tools Management</a:t>
              </a:r>
            </a:p>
          </p:txBody>
        </p:sp>
      </p:grpSp>
      <p:sp>
        <p:nvSpPr>
          <p:cNvPr id="18" name="矩形 17"/>
          <p:cNvSpPr/>
          <p:nvPr/>
        </p:nvSpPr>
        <p:spPr>
          <a:xfrm>
            <a:off x="-10794" y="1542238"/>
            <a:ext cx="8049894" cy="746819"/>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9" name="文本框 21"/>
          <p:cNvSpPr txBox="1"/>
          <p:nvPr/>
        </p:nvSpPr>
        <p:spPr>
          <a:xfrm>
            <a:off x="574673" y="1659223"/>
            <a:ext cx="7359651" cy="546303"/>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Automatically collects measurement data from measuring tools (e.g., digital calipers, micrometers, digital indicator , …), analyzes and manages the measurement data to improve production quality.	</a:t>
            </a:r>
          </a:p>
          <a:p>
            <a:r>
              <a:rPr lang="en-US" altLang="zh-CN" dirty="0"/>
              <a:t>Software modules: Measuring tools management, inspection plan, data acquisition, data management, SPC analysis and quality reports</a:t>
            </a:r>
          </a:p>
        </p:txBody>
      </p:sp>
      <p:grpSp>
        <p:nvGrpSpPr>
          <p:cNvPr id="20" name="组合 19"/>
          <p:cNvGrpSpPr/>
          <p:nvPr/>
        </p:nvGrpSpPr>
        <p:grpSpPr>
          <a:xfrm>
            <a:off x="2936962" y="4797939"/>
            <a:ext cx="1439466" cy="398780"/>
            <a:chOff x="335596" y="2752155"/>
            <a:chExt cx="2014965" cy="453457"/>
          </a:xfrm>
        </p:grpSpPr>
        <p:sp>
          <p:nvSpPr>
            <p:cNvPr id="21" name="矩形: 圆角 20"/>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rPr>
                <a:t>Make inspection plan</a:t>
              </a:r>
            </a:p>
          </p:txBody>
        </p:sp>
      </p:grpSp>
      <p:grpSp>
        <p:nvGrpSpPr>
          <p:cNvPr id="23" name="组合 22"/>
          <p:cNvGrpSpPr/>
          <p:nvPr/>
        </p:nvGrpSpPr>
        <p:grpSpPr>
          <a:xfrm>
            <a:off x="7717010" y="6022394"/>
            <a:ext cx="1447758" cy="398780"/>
            <a:chOff x="-230478" y="2752155"/>
            <a:chExt cx="2030939" cy="453457"/>
          </a:xfrm>
        </p:grpSpPr>
        <p:sp>
          <p:nvSpPr>
            <p:cNvPr id="24" name="矩形: 圆角 23"/>
            <p:cNvSpPr/>
            <p:nvPr/>
          </p:nvSpPr>
          <p:spPr>
            <a:xfrm>
              <a:off x="340968" y="2856854"/>
              <a:ext cx="1459493"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5" name="文本框 24"/>
            <p:cNvSpPr txBox="1"/>
            <p:nvPr/>
          </p:nvSpPr>
          <p:spPr>
            <a:xfrm>
              <a:off x="-230478"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457200">
                <a:spcBef>
                  <a:spcPts val="300"/>
                </a:spcBef>
                <a:defRPr/>
              </a:pPr>
              <a:r>
                <a:rPr lang="en-US" altLang="zh-CN" sz="900" b="1" dirty="0">
                  <a:solidFill>
                    <a:srgbClr val="FFFFFF"/>
                  </a:solidFill>
                  <a:latin typeface="Arial" panose="020B0604020202020204" pitchFamily="34" charset="0"/>
                  <a:cs typeface="Arial" panose="020B0604020202020204" pitchFamily="34" charset="0"/>
                  <a:sym typeface="+mn-lt"/>
                </a:rPr>
                <a:t>Quality report</a:t>
              </a:r>
            </a:p>
          </p:txBody>
        </p:sp>
      </p:grpSp>
      <p:grpSp>
        <p:nvGrpSpPr>
          <p:cNvPr id="26" name="组合 25"/>
          <p:cNvGrpSpPr/>
          <p:nvPr/>
        </p:nvGrpSpPr>
        <p:grpSpPr>
          <a:xfrm>
            <a:off x="2679063" y="6064937"/>
            <a:ext cx="1215339" cy="398780"/>
            <a:chOff x="335596" y="2752155"/>
            <a:chExt cx="2014965" cy="453457"/>
          </a:xfrm>
        </p:grpSpPr>
        <p:sp>
          <p:nvSpPr>
            <p:cNvPr id="27" name="矩形: 圆角 2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sym typeface="+mn-lt"/>
                </a:rPr>
                <a:t>Data acquisition</a:t>
              </a:r>
            </a:p>
          </p:txBody>
        </p:sp>
      </p:grpSp>
      <p:grpSp>
        <p:nvGrpSpPr>
          <p:cNvPr id="29" name="组合 28"/>
          <p:cNvGrpSpPr/>
          <p:nvPr/>
        </p:nvGrpSpPr>
        <p:grpSpPr>
          <a:xfrm>
            <a:off x="8265213" y="4790450"/>
            <a:ext cx="1215339" cy="398780"/>
            <a:chOff x="335596" y="2752155"/>
            <a:chExt cx="2014965" cy="453457"/>
          </a:xfrm>
        </p:grpSpPr>
        <p:sp>
          <p:nvSpPr>
            <p:cNvPr id="30" name="矩形: 圆角 2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1" name="文本框 30"/>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sym typeface="+mn-ea"/>
                </a:rPr>
                <a:t>SPC </a:t>
              </a:r>
              <a:r>
                <a:rPr lang="en-US" altLang="zh-CN" sz="900" b="1" dirty="0">
                  <a:solidFill>
                    <a:srgbClr val="FFFFFF"/>
                  </a:solidFill>
                  <a:latin typeface="Arial" panose="020B0604020202020204" pitchFamily="34" charset="0"/>
                  <a:cs typeface="Arial" panose="020B0604020202020204" pitchFamily="34" charset="0"/>
                  <a:sym typeface="+mn-lt"/>
                </a:rPr>
                <a:t>analysis</a:t>
              </a:r>
            </a:p>
          </p:txBody>
        </p:sp>
      </p:grpSp>
      <p:sp>
        <p:nvSpPr>
          <p:cNvPr id="32" name="矩形 31"/>
          <p:cNvSpPr/>
          <p:nvPr/>
        </p:nvSpPr>
        <p:spPr>
          <a:xfrm>
            <a:off x="4595813" y="4052888"/>
            <a:ext cx="146266" cy="15699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3" name="组合 32"/>
          <p:cNvGrpSpPr/>
          <p:nvPr/>
        </p:nvGrpSpPr>
        <p:grpSpPr>
          <a:xfrm>
            <a:off x="7326654" y="3325684"/>
            <a:ext cx="1215339" cy="398780"/>
            <a:chOff x="335596" y="2719995"/>
            <a:chExt cx="2014965" cy="453457"/>
          </a:xfrm>
        </p:grpSpPr>
        <p:sp>
          <p:nvSpPr>
            <p:cNvPr id="34" name="矩形: 圆角 33"/>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5" name="文本框 34"/>
            <p:cNvSpPr txBox="1"/>
            <p:nvPr/>
          </p:nvSpPr>
          <p:spPr>
            <a:xfrm>
              <a:off x="335596" y="271999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Data management</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92" y="0"/>
            <a:ext cx="12191407" cy="6858000"/>
            <a:chOff x="592" y="0"/>
            <a:chExt cx="12191407" cy="685800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6" name="矩形 1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0" name="矩形: 圆角 99"/>
          <p:cNvSpPr/>
          <p:nvPr/>
        </p:nvSpPr>
        <p:spPr>
          <a:xfrm>
            <a:off x="463620" y="1744590"/>
            <a:ext cx="11249521" cy="2733421"/>
          </a:xfrm>
          <a:prstGeom prst="roundRect">
            <a:avLst>
              <a:gd name="adj" fmla="val 2125"/>
            </a:avLst>
          </a:prstGeom>
          <a:solidFill>
            <a:srgbClr val="E2EDE9"/>
          </a:solidFill>
          <a:ln>
            <a:noFill/>
          </a:ln>
          <a:effectLst>
            <a:outerShdw blurRad="50800" dist="50800" dir="2040000" sx="1000" sy="1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矩形: 圆角 68"/>
          <p:cNvSpPr/>
          <p:nvPr/>
        </p:nvSpPr>
        <p:spPr>
          <a:xfrm>
            <a:off x="471240" y="3617243"/>
            <a:ext cx="11249521" cy="2878844"/>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0" name="标题 1"/>
          <p:cNvSpPr txBox="1"/>
          <p:nvPr/>
        </p:nvSpPr>
        <p:spPr>
          <a:xfrm>
            <a:off x="656633" y="2294691"/>
            <a:ext cx="3044190" cy="646331"/>
          </a:xfrm>
          <a:prstGeom prst="rect">
            <a:avLst/>
          </a:prstGeom>
          <a:noFill/>
        </p:spPr>
        <p:txBody>
          <a:bodyPr wrap="square" rtlCol="0">
            <a:spAutoFit/>
          </a:bodyPr>
          <a:lstStyle>
            <a:defPPr>
              <a:defRPr lang="zh-CN"/>
            </a:defPPr>
            <a:lvl1pPr algn="ctr">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90170" indent="-90170" algn="l"/>
            <a:r>
              <a:rPr lang="en-US" altLang="zh-CN" dirty="0"/>
              <a:t>Support multiple data acquisition methods:</a:t>
            </a:r>
          </a:p>
          <a:p>
            <a:pPr marL="90170" indent="-90170" algn="l">
              <a:buFont typeface="Arial" panose="020B0604020202020204" pitchFamily="34" charset="0"/>
              <a:buChar char="•"/>
            </a:pPr>
            <a:r>
              <a:rPr lang="en-US" altLang="zh-CN" dirty="0"/>
              <a:t>Manual input: data input with keyboard</a:t>
            </a:r>
          </a:p>
          <a:p>
            <a:pPr marL="90170" indent="-90170" algn="l">
              <a:buFont typeface="Arial" panose="020B0604020202020204" pitchFamily="34" charset="0"/>
              <a:buChar char="•"/>
            </a:pPr>
            <a:r>
              <a:rPr lang="en-US" altLang="zh-CN" dirty="0"/>
              <a:t>Data transfer: data collection with data output cable</a:t>
            </a:r>
          </a:p>
          <a:p>
            <a:pPr marL="90170" indent="-90170" algn="l"/>
            <a:r>
              <a:rPr lang="en-US" altLang="zh-CN" dirty="0"/>
              <a:t>   </a:t>
            </a:r>
          </a:p>
        </p:txBody>
      </p:sp>
      <p:sp>
        <p:nvSpPr>
          <p:cNvPr id="105" name="矩形 104"/>
          <p:cNvSpPr/>
          <p:nvPr/>
        </p:nvSpPr>
        <p:spPr>
          <a:xfrm>
            <a:off x="3582857" y="2967254"/>
            <a:ext cx="1745997" cy="349463"/>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22" name="图片 21" descr="01-01——1-6 管理分析软件   中文.png"/>
          <p:cNvPicPr>
            <a:picLocks noChangeAspect="1"/>
          </p:cNvPicPr>
          <p:nvPr/>
        </p:nvPicPr>
        <p:blipFill rotWithShape="1">
          <a:blip r:embed="rId4"/>
          <a:srcRect l="625" t="21986" r="943" b="33178"/>
          <a:stretch>
            <a:fillRect/>
          </a:stretch>
        </p:blipFill>
        <p:spPr>
          <a:xfrm>
            <a:off x="3584406" y="2024311"/>
            <a:ext cx="1744448" cy="946917"/>
          </a:xfrm>
          <a:prstGeom prst="rect">
            <a:avLst/>
          </a:prstGeom>
        </p:spPr>
      </p:pic>
      <p:sp>
        <p:nvSpPr>
          <p:cNvPr id="101" name="文本框 100"/>
          <p:cNvSpPr txBox="1"/>
          <p:nvPr/>
        </p:nvSpPr>
        <p:spPr>
          <a:xfrm>
            <a:off x="3620107" y="3036019"/>
            <a:ext cx="1684061" cy="230832"/>
          </a:xfrm>
          <a:prstGeom prst="rect">
            <a:avLst/>
          </a:prstGeom>
          <a:noFill/>
        </p:spPr>
        <p:txBody>
          <a:bodyPr wrap="square" rtlCol="0">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Manual Input</a:t>
            </a:r>
          </a:p>
        </p:txBody>
      </p:sp>
      <p:pic>
        <p:nvPicPr>
          <p:cNvPr id="23" name="图片 22" descr="01-01——1-6 管理分析软件   中文.png"/>
          <p:cNvPicPr>
            <a:picLocks noChangeAspect="1"/>
          </p:cNvPicPr>
          <p:nvPr/>
        </p:nvPicPr>
        <p:blipFill rotWithShape="1">
          <a:blip r:embed="rId5" cstate="print"/>
          <a:srcRect l="864" t="2820" r="1219" b="17471"/>
          <a:stretch>
            <a:fillRect/>
          </a:stretch>
        </p:blipFill>
        <p:spPr>
          <a:xfrm>
            <a:off x="5394799" y="2352133"/>
            <a:ext cx="2480984" cy="972212"/>
          </a:xfrm>
          <a:prstGeom prst="rect">
            <a:avLst/>
          </a:prstGeom>
        </p:spPr>
      </p:pic>
      <p:sp>
        <p:nvSpPr>
          <p:cNvPr id="107" name="矩形 106"/>
          <p:cNvSpPr/>
          <p:nvPr/>
        </p:nvSpPr>
        <p:spPr>
          <a:xfrm>
            <a:off x="5400432" y="2028834"/>
            <a:ext cx="2474123"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2" name="文本框 101"/>
          <p:cNvSpPr txBox="1"/>
          <p:nvPr/>
        </p:nvSpPr>
        <p:spPr>
          <a:xfrm>
            <a:off x="5399205" y="2080344"/>
            <a:ext cx="2475350"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sym typeface="+mn-ea"/>
              </a:rPr>
              <a:t>Data Transmission</a:t>
            </a:r>
          </a:p>
        </p:txBody>
      </p:sp>
      <p:sp>
        <p:nvSpPr>
          <p:cNvPr id="13" name="矩形 12"/>
          <p:cNvSpPr/>
          <p:nvPr/>
        </p:nvSpPr>
        <p:spPr>
          <a:xfrm>
            <a:off x="7966413" y="2028834"/>
            <a:ext cx="3544206" cy="109726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0" name="矩形 109"/>
          <p:cNvSpPr/>
          <p:nvPr/>
        </p:nvSpPr>
        <p:spPr>
          <a:xfrm>
            <a:off x="7966413" y="3006656"/>
            <a:ext cx="3544206"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3" name="文本框 102"/>
          <p:cNvSpPr txBox="1"/>
          <p:nvPr/>
        </p:nvSpPr>
        <p:spPr>
          <a:xfrm>
            <a:off x="8011373" y="2981434"/>
            <a:ext cx="3499246" cy="3693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sym typeface="+mn-ea"/>
              </a:rPr>
              <a:t>Drawing-guided measurement, and acquisition </a:t>
            </a:r>
          </a:p>
          <a:p>
            <a:r>
              <a:rPr lang="en-US" altLang="zh-CN" dirty="0">
                <a:sym typeface="+mn-ea"/>
              </a:rPr>
              <a:t>data of m</a:t>
            </a:r>
            <a:r>
              <a:rPr lang="en-US" altLang="zh-CN" dirty="0"/>
              <a:t>easuring tools </a:t>
            </a:r>
            <a:endParaRPr lang="en-US" altLang="zh-CN" dirty="0">
              <a:sym typeface="+mn-ea"/>
            </a:endParaRPr>
          </a:p>
        </p:txBody>
      </p:sp>
      <p:cxnSp>
        <p:nvCxnSpPr>
          <p:cNvPr id="14" name="直接连接符 13"/>
          <p:cNvCxnSpPr/>
          <p:nvPr/>
        </p:nvCxnSpPr>
        <p:spPr bwMode="auto">
          <a:xfrm>
            <a:off x="3488796" y="4311098"/>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27" name="文本框 9"/>
          <p:cNvSpPr txBox="1"/>
          <p:nvPr/>
        </p:nvSpPr>
        <p:spPr>
          <a:xfrm>
            <a:off x="6199618" y="4370324"/>
            <a:ext cx="2861145" cy="784830"/>
          </a:xfrm>
          <a:prstGeom prst="rect">
            <a:avLst/>
          </a:prstGeom>
          <a:noFill/>
        </p:spPr>
        <p:txBody>
          <a:bodyPr wrap="square" rtlCol="0">
            <a:spAutoFit/>
          </a:bodyPr>
          <a:lstStyle>
            <a:defPPr>
              <a:defRPr lang="zh-CN"/>
            </a:defPPr>
            <a:lvl1pPr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90170" indent="-90170">
              <a:buFont typeface="Arial" panose="020B0604020202020204" pitchFamily="34" charset="0"/>
              <a:buChar char="•"/>
            </a:pPr>
            <a:r>
              <a:rPr lang="en-US" altLang="zh-CN" dirty="0"/>
              <a:t>SPC Analysis: average, min value, max value, range, Cp, Cpk, variation, sigma, counts of OK/NG.</a:t>
            </a:r>
          </a:p>
          <a:p>
            <a:pPr marL="90170" indent="-90170">
              <a:buFont typeface="Arial" panose="020B0604020202020204" pitchFamily="34" charset="0"/>
              <a:buChar char="•"/>
            </a:pPr>
            <a:r>
              <a:rPr lang="en-US" altLang="zh-CN" dirty="0"/>
              <a:t>Quality Analysis Control Charts: Pie chart, X chart, Xbar-R chart, Xbar-S chart, I-MR chart and Run chart.</a:t>
            </a:r>
          </a:p>
        </p:txBody>
      </p:sp>
      <p:cxnSp>
        <p:nvCxnSpPr>
          <p:cNvPr id="28" name="直接连接符 27"/>
          <p:cNvCxnSpPr/>
          <p:nvPr/>
        </p:nvCxnSpPr>
        <p:spPr bwMode="auto">
          <a:xfrm>
            <a:off x="6398713" y="4319561"/>
            <a:ext cx="2524340"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31" name="文本框 9"/>
          <p:cNvSpPr txBox="1"/>
          <p:nvPr/>
        </p:nvSpPr>
        <p:spPr>
          <a:xfrm>
            <a:off x="3468149" y="4370324"/>
            <a:ext cx="2334048" cy="507831"/>
          </a:xfrm>
          <a:prstGeom prst="rect">
            <a:avLst/>
          </a:prstGeom>
          <a:noFill/>
        </p:spPr>
        <p:txBody>
          <a:bodyPr wrap="square" rtlCol="0">
            <a:spAutoFit/>
          </a:bodyPr>
          <a:lstStyle>
            <a:defPPr>
              <a:defRPr lang="zh-CN"/>
            </a:defPPr>
            <a:lvl1pPr marL="90170"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0"/>
            <a:r>
              <a:rPr lang="en-US" altLang="zh-CN" dirty="0"/>
              <a:t>Query measurement data (red display for out-of-tolerance) and result status (OK/NG, Rework, UpMax/LowMin).</a:t>
            </a:r>
          </a:p>
        </p:txBody>
      </p:sp>
      <p:sp>
        <p:nvSpPr>
          <p:cNvPr id="34" name="文本框 9"/>
          <p:cNvSpPr txBox="1"/>
          <p:nvPr/>
        </p:nvSpPr>
        <p:spPr>
          <a:xfrm>
            <a:off x="637633" y="4370324"/>
            <a:ext cx="2597679" cy="369332"/>
          </a:xfrm>
          <a:prstGeom prst="rect">
            <a:avLst/>
          </a:prstGeom>
          <a:noFill/>
        </p:spPr>
        <p:txBody>
          <a:bodyPr wrap="square" rtlCol="0">
            <a:spAutoFit/>
          </a:bodyPr>
          <a:lstStyle>
            <a:defPPr>
              <a:defRPr lang="zh-CN"/>
            </a:defPPr>
            <a:lvl1pPr marL="90170" indent="-9017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indent="0"/>
            <a:r>
              <a:rPr lang="en-US" altLang="zh-CN" dirty="0"/>
              <a:t>Manage basic information and calibration dates of measuring tools.</a:t>
            </a:r>
          </a:p>
        </p:txBody>
      </p:sp>
      <p:cxnSp>
        <p:nvCxnSpPr>
          <p:cNvPr id="36" name="直接连接符 35"/>
          <p:cNvCxnSpPr/>
          <p:nvPr/>
        </p:nvCxnSpPr>
        <p:spPr bwMode="auto">
          <a:xfrm>
            <a:off x="725176" y="4311098"/>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cxnSp>
        <p:nvCxnSpPr>
          <p:cNvPr id="37" name="直接连接符 36"/>
          <p:cNvCxnSpPr/>
          <p:nvPr/>
        </p:nvCxnSpPr>
        <p:spPr bwMode="auto">
          <a:xfrm>
            <a:off x="3242932"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38" name="直接连接符 37"/>
          <p:cNvCxnSpPr/>
          <p:nvPr/>
        </p:nvCxnSpPr>
        <p:spPr bwMode="auto">
          <a:xfrm>
            <a:off x="6071364"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39" name="直接连接符 38"/>
          <p:cNvCxnSpPr/>
          <p:nvPr/>
        </p:nvCxnSpPr>
        <p:spPr bwMode="auto">
          <a:xfrm>
            <a:off x="9168038"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pic>
        <p:nvPicPr>
          <p:cNvPr id="50" name="图片 49"/>
          <p:cNvPicPr>
            <a:picLocks noChangeAspect="1"/>
          </p:cNvPicPr>
          <p:nvPr/>
        </p:nvPicPr>
        <p:blipFill>
          <a:blip r:embed="rId6" cstate="print"/>
          <a:stretch>
            <a:fillRect/>
          </a:stretch>
        </p:blipFill>
        <p:spPr>
          <a:xfrm>
            <a:off x="6332060" y="5250039"/>
            <a:ext cx="805410" cy="660192"/>
          </a:xfrm>
          <a:prstGeom prst="rect">
            <a:avLst/>
          </a:prstGeom>
        </p:spPr>
      </p:pic>
      <p:sp>
        <p:nvSpPr>
          <p:cNvPr id="18" name="文本框 9"/>
          <p:cNvSpPr txBox="1"/>
          <p:nvPr/>
        </p:nvSpPr>
        <p:spPr>
          <a:xfrm>
            <a:off x="9388873" y="4370324"/>
            <a:ext cx="2022373" cy="646331"/>
          </a:xfrm>
          <a:prstGeom prst="rect">
            <a:avLst/>
          </a:prstGeom>
          <a:noFill/>
        </p:spPr>
        <p:txBody>
          <a:bodyPr wrap="square" rtlCol="0">
            <a:spAutoFit/>
          </a:bodyPr>
          <a:lstStyle>
            <a:defPPr>
              <a:defRPr lang="zh-CN"/>
            </a:defPPr>
            <a:lvl1pPr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sym typeface="+mn-ea"/>
              </a:rPr>
              <a:t>Generate quality reports with control plan information, SPC parameters, and measurement data, can export Excel.</a:t>
            </a:r>
          </a:p>
        </p:txBody>
      </p:sp>
      <p:cxnSp>
        <p:nvCxnSpPr>
          <p:cNvPr id="19" name="直接连接符 18"/>
          <p:cNvCxnSpPr/>
          <p:nvPr/>
        </p:nvCxnSpPr>
        <p:spPr bwMode="auto">
          <a:xfrm>
            <a:off x="9481902" y="4312796"/>
            <a:ext cx="1929344"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pic>
        <p:nvPicPr>
          <p:cNvPr id="4" name="图片 3" descr="measuring tools management"/>
          <p:cNvPicPr>
            <a:picLocks noChangeAspect="1"/>
          </p:cNvPicPr>
          <p:nvPr/>
        </p:nvPicPr>
        <p:blipFill>
          <a:blip r:embed="rId7"/>
          <a:stretch>
            <a:fillRect/>
          </a:stretch>
        </p:blipFill>
        <p:spPr>
          <a:xfrm>
            <a:off x="751205" y="4913431"/>
            <a:ext cx="2214245" cy="1185545"/>
          </a:xfrm>
          <a:prstGeom prst="rect">
            <a:avLst/>
          </a:prstGeom>
        </p:spPr>
      </p:pic>
      <p:pic>
        <p:nvPicPr>
          <p:cNvPr id="6" name="图片 5" descr="data management"/>
          <p:cNvPicPr>
            <a:picLocks noChangeAspect="1"/>
          </p:cNvPicPr>
          <p:nvPr/>
        </p:nvPicPr>
        <p:blipFill>
          <a:blip r:embed="rId8"/>
          <a:stretch>
            <a:fillRect/>
          </a:stretch>
        </p:blipFill>
        <p:spPr>
          <a:xfrm>
            <a:off x="3570605" y="4941371"/>
            <a:ext cx="2158365" cy="1118235"/>
          </a:xfrm>
          <a:prstGeom prst="rect">
            <a:avLst/>
          </a:prstGeom>
        </p:spPr>
      </p:pic>
      <p:pic>
        <p:nvPicPr>
          <p:cNvPr id="7" name="图片 6" descr="spc analysis"/>
          <p:cNvPicPr>
            <a:picLocks noChangeAspect="1"/>
          </p:cNvPicPr>
          <p:nvPr/>
        </p:nvPicPr>
        <p:blipFill>
          <a:blip r:embed="rId9"/>
          <a:stretch>
            <a:fillRect/>
          </a:stretch>
        </p:blipFill>
        <p:spPr>
          <a:xfrm>
            <a:off x="7162145" y="5202520"/>
            <a:ext cx="1791970" cy="912495"/>
          </a:xfrm>
          <a:prstGeom prst="rect">
            <a:avLst/>
          </a:prstGeom>
        </p:spPr>
      </p:pic>
      <p:pic>
        <p:nvPicPr>
          <p:cNvPr id="8" name="图片 7" descr="quality report"/>
          <p:cNvPicPr>
            <a:picLocks noChangeAspect="1"/>
          </p:cNvPicPr>
          <p:nvPr/>
        </p:nvPicPr>
        <p:blipFill>
          <a:blip r:embed="rId10"/>
          <a:stretch>
            <a:fillRect/>
          </a:stretch>
        </p:blipFill>
        <p:spPr>
          <a:xfrm>
            <a:off x="9942830" y="5012492"/>
            <a:ext cx="925830" cy="1307465"/>
          </a:xfrm>
          <a:prstGeom prst="rect">
            <a:avLst/>
          </a:prstGeom>
        </p:spPr>
      </p:pic>
      <p:pic>
        <p:nvPicPr>
          <p:cNvPr id="11" name="图片 10" descr="data acquisition1"/>
          <p:cNvPicPr>
            <a:picLocks noChangeAspect="1"/>
          </p:cNvPicPr>
          <p:nvPr/>
        </p:nvPicPr>
        <p:blipFill>
          <a:blip r:embed="rId11"/>
          <a:stretch>
            <a:fillRect/>
          </a:stretch>
        </p:blipFill>
        <p:spPr>
          <a:xfrm>
            <a:off x="8174963" y="2096611"/>
            <a:ext cx="1572260" cy="874395"/>
          </a:xfrm>
          <a:prstGeom prst="rect">
            <a:avLst/>
          </a:prstGeom>
        </p:spPr>
      </p:pic>
      <p:pic>
        <p:nvPicPr>
          <p:cNvPr id="15" name="图片 14" descr="data acquisition2"/>
          <p:cNvPicPr>
            <a:picLocks noChangeAspect="1"/>
          </p:cNvPicPr>
          <p:nvPr/>
        </p:nvPicPr>
        <p:blipFill>
          <a:blip r:embed="rId12"/>
          <a:stretch>
            <a:fillRect/>
          </a:stretch>
        </p:blipFill>
        <p:spPr>
          <a:xfrm>
            <a:off x="9845648" y="2101691"/>
            <a:ext cx="1508125" cy="885190"/>
          </a:xfrm>
          <a:prstGeom prst="rect">
            <a:avLst/>
          </a:prstGeom>
        </p:spPr>
      </p:pic>
      <p:sp>
        <p:nvSpPr>
          <p:cNvPr id="21" name="文本框 20"/>
          <p:cNvSpPr txBox="1"/>
          <p:nvPr/>
        </p:nvSpPr>
        <p:spPr>
          <a:xfrm>
            <a:off x="377152" y="663643"/>
            <a:ext cx="10709948" cy="82759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    Measurement Data Management and Analysis </a:t>
            </a:r>
            <a:r>
              <a:rPr lang="en-US" altLang="zh-CN" dirty="0">
                <a:sym typeface="+mn-ea"/>
              </a:rPr>
              <a:t>Software (Basic Version)-- 7349 </a:t>
            </a:r>
            <a:r>
              <a:rPr lang="zh-CN" altLang="en-US" dirty="0">
                <a:sym typeface="+mn-ea"/>
              </a:rPr>
              <a:t>（</a:t>
            </a:r>
            <a:r>
              <a:rPr lang="en-US" altLang="zh-CN" dirty="0">
                <a:sym typeface="+mn-ea"/>
              </a:rPr>
              <a:t>P2</a:t>
            </a:r>
            <a:r>
              <a:rPr lang="zh-CN" altLang="en-US" dirty="0">
                <a:sym typeface="+mn-ea"/>
              </a:rPr>
              <a:t>）</a:t>
            </a:r>
            <a:r>
              <a:rPr lang="en-US" altLang="zh-CN" dirty="0"/>
              <a:t>  </a:t>
            </a:r>
          </a:p>
        </p:txBody>
      </p:sp>
      <p:grpSp>
        <p:nvGrpSpPr>
          <p:cNvPr id="24" name="组合 23"/>
          <p:cNvGrpSpPr/>
          <p:nvPr/>
        </p:nvGrpSpPr>
        <p:grpSpPr>
          <a:xfrm>
            <a:off x="725170" y="1842767"/>
            <a:ext cx="1198484" cy="398780"/>
            <a:chOff x="335596" y="2730715"/>
            <a:chExt cx="2014965" cy="453457"/>
          </a:xfrm>
        </p:grpSpPr>
        <p:sp>
          <p:nvSpPr>
            <p:cNvPr id="26" name="矩形: 圆角 25"/>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文本框 28"/>
            <p:cNvSpPr txBox="1"/>
            <p:nvPr/>
          </p:nvSpPr>
          <p:spPr>
            <a:xfrm>
              <a:off x="335596" y="273071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lnSpc>
                  <a:spcPct val="150000"/>
                </a:lnSpc>
              </a:pPr>
              <a:r>
                <a:rPr lang="en-US" altLang="zh-CN" sz="900" b="1" dirty="0">
                  <a:solidFill>
                    <a:srgbClr val="FFFFFF"/>
                  </a:solidFill>
                  <a:latin typeface="Arial" panose="020B0604020202020204" pitchFamily="34" charset="0"/>
                  <a:cs typeface="Arial" panose="020B0604020202020204" pitchFamily="34" charset="0"/>
                  <a:sym typeface="+mn-ea"/>
                </a:rPr>
                <a:t>Data acquisition</a:t>
              </a:r>
            </a:p>
          </p:txBody>
        </p:sp>
      </p:grpSp>
      <p:grpSp>
        <p:nvGrpSpPr>
          <p:cNvPr id="35" name="组合 34"/>
          <p:cNvGrpSpPr/>
          <p:nvPr/>
        </p:nvGrpSpPr>
        <p:grpSpPr>
          <a:xfrm>
            <a:off x="848773" y="3898557"/>
            <a:ext cx="1993823" cy="216000"/>
            <a:chOff x="848773" y="4037186"/>
            <a:chExt cx="1993823" cy="216000"/>
          </a:xfrm>
        </p:grpSpPr>
        <p:sp>
          <p:nvSpPr>
            <p:cNvPr id="32" name="矩形: 圆角 31"/>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Measuring tool management</a:t>
              </a:r>
            </a:p>
          </p:txBody>
        </p:sp>
      </p:grpSp>
      <p:grpSp>
        <p:nvGrpSpPr>
          <p:cNvPr id="48" name="组合 47"/>
          <p:cNvGrpSpPr/>
          <p:nvPr/>
        </p:nvGrpSpPr>
        <p:grpSpPr>
          <a:xfrm>
            <a:off x="3967071" y="3898557"/>
            <a:ext cx="1402598" cy="216000"/>
            <a:chOff x="848773" y="4037186"/>
            <a:chExt cx="1993823" cy="216000"/>
          </a:xfrm>
        </p:grpSpPr>
        <p:sp>
          <p:nvSpPr>
            <p:cNvPr id="49" name="矩形: 圆角 48"/>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1" name="文本框 50"/>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Data Management</a:t>
              </a:r>
            </a:p>
          </p:txBody>
        </p:sp>
      </p:grpSp>
      <p:grpSp>
        <p:nvGrpSpPr>
          <p:cNvPr id="52" name="组合 51"/>
          <p:cNvGrpSpPr/>
          <p:nvPr/>
        </p:nvGrpSpPr>
        <p:grpSpPr>
          <a:xfrm>
            <a:off x="6996901" y="3898557"/>
            <a:ext cx="1128325" cy="216000"/>
            <a:chOff x="848773" y="4037186"/>
            <a:chExt cx="1993823" cy="216000"/>
          </a:xfrm>
        </p:grpSpPr>
        <p:sp>
          <p:nvSpPr>
            <p:cNvPr id="53" name="矩形: 圆角 52"/>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4" name="文本框 53"/>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SPC analysis</a:t>
              </a:r>
            </a:p>
          </p:txBody>
        </p:sp>
      </p:grpSp>
      <p:grpSp>
        <p:nvGrpSpPr>
          <p:cNvPr id="55" name="组合 54"/>
          <p:cNvGrpSpPr/>
          <p:nvPr/>
        </p:nvGrpSpPr>
        <p:grpSpPr>
          <a:xfrm>
            <a:off x="9882411" y="3898557"/>
            <a:ext cx="1128325" cy="216000"/>
            <a:chOff x="848773" y="4037186"/>
            <a:chExt cx="1993823" cy="216000"/>
          </a:xfrm>
        </p:grpSpPr>
        <p:sp>
          <p:nvSpPr>
            <p:cNvPr id="56" name="矩形: 圆角 55"/>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8" name="文本框 57"/>
            <p:cNvSpPr txBox="1"/>
            <p:nvPr/>
          </p:nvSpPr>
          <p:spPr>
            <a:xfrm>
              <a:off x="848773" y="405401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just">
                <a:lnSpc>
                  <a:spcPct val="15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Quality report</a:t>
              </a:r>
            </a:p>
          </p:txBody>
        </p:sp>
      </p:grpSp>
      <p:pic>
        <p:nvPicPr>
          <p:cNvPr id="43" name="图片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041715">
            <a:off x="7198360" y="2762250"/>
            <a:ext cx="93345" cy="933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936" y="0"/>
            <a:ext cx="12194935" cy="6858000"/>
            <a:chOff x="-2936" y="0"/>
            <a:chExt cx="12194935" cy="6858000"/>
          </a:xfrm>
        </p:grpSpPr>
        <p:grpSp>
          <p:nvGrpSpPr>
            <p:cNvPr id="8" name="组合 7"/>
            <p:cNvGrpSpPr/>
            <p:nvPr/>
          </p:nvGrpSpPr>
          <p:grpSpPr>
            <a:xfrm>
              <a:off x="-2936" y="0"/>
              <a:ext cx="12194935" cy="6858000"/>
              <a:chOff x="-2936" y="0"/>
              <a:chExt cx="12194935" cy="6858000"/>
            </a:xfrm>
          </p:grpSpPr>
          <p:grpSp>
            <p:nvGrpSpPr>
              <p:cNvPr id="10" name="组合 9"/>
              <p:cNvGrpSpPr/>
              <p:nvPr/>
            </p:nvGrpSpPr>
            <p:grpSpPr>
              <a:xfrm>
                <a:off x="-2936" y="0"/>
                <a:ext cx="12194935" cy="6858000"/>
                <a:chOff x="-2936" y="0"/>
                <a:chExt cx="12194935" cy="685800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3" name="矩形: 圆角 1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圆角 1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767677" y="548887"/>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Measurement Data Management and Analysis</a:t>
            </a:r>
          </a:p>
          <a:p>
            <a:r>
              <a:rPr lang="en-US" altLang="zh-CN" dirty="0"/>
              <a:t>Software -- 7317 </a:t>
            </a:r>
            <a:r>
              <a:rPr lang="zh-CN" altLang="en-US" dirty="0"/>
              <a:t>（</a:t>
            </a:r>
            <a:r>
              <a:rPr lang="en-US" altLang="zh-CN" dirty="0"/>
              <a:t>P1</a:t>
            </a:r>
            <a:r>
              <a:rPr lang="zh-CN" altLang="en-US" dirty="0"/>
              <a:t>）</a:t>
            </a:r>
          </a:p>
        </p:txBody>
      </p:sp>
      <p:pic>
        <p:nvPicPr>
          <p:cNvPr id="4" name="图片 3" descr="未命名 -1"/>
          <p:cNvPicPr>
            <a:picLocks noChangeAspect="1"/>
          </p:cNvPicPr>
          <p:nvPr/>
        </p:nvPicPr>
        <p:blipFill>
          <a:blip r:embed="rId5"/>
          <a:stretch>
            <a:fillRect/>
          </a:stretch>
        </p:blipFill>
        <p:spPr>
          <a:xfrm>
            <a:off x="2717165" y="2753183"/>
            <a:ext cx="6507480" cy="3173095"/>
          </a:xfrm>
          <a:prstGeom prst="rect">
            <a:avLst/>
          </a:prstGeom>
        </p:spPr>
      </p:pic>
      <p:sp>
        <p:nvSpPr>
          <p:cNvPr id="17" name="矩形 16"/>
          <p:cNvSpPr/>
          <p:nvPr/>
        </p:nvSpPr>
        <p:spPr>
          <a:xfrm>
            <a:off x="-10794" y="1542238"/>
            <a:ext cx="7012494" cy="98208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 name="文本框 21"/>
          <p:cNvSpPr txBox="1"/>
          <p:nvPr/>
        </p:nvSpPr>
        <p:spPr>
          <a:xfrm>
            <a:off x="574673" y="1659223"/>
            <a:ext cx="8049894" cy="76174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Automatically collects measurement data from measuring tools (e.g., digital calipers, micrometers, digital indicator, …)</a:t>
            </a:r>
          </a:p>
          <a:p>
            <a:r>
              <a:rPr lang="en-US" altLang="zh-CN" dirty="0"/>
              <a:t>Automatically collects measurement data from file of CMM, Vision measuring tools, and other measurement tools.</a:t>
            </a:r>
          </a:p>
          <a:p>
            <a:r>
              <a:rPr lang="en-US" altLang="zh-CN" dirty="0"/>
              <a:t>Analyze and manage measurement data to improve production quality.</a:t>
            </a:r>
          </a:p>
          <a:p>
            <a:r>
              <a:rPr lang="en-US" altLang="zh-CN" dirty="0"/>
              <a:t>Software modules: Inspection plan, data acquisition, data management, SPC analysis and panel</a:t>
            </a:r>
            <a:r>
              <a:rPr lang="zh-CN" altLang="en-US" dirty="0"/>
              <a:t>，</a:t>
            </a:r>
            <a:r>
              <a:rPr lang="en-US" altLang="zh-CN" dirty="0"/>
              <a:t>quality reports.</a:t>
            </a:r>
          </a:p>
        </p:txBody>
      </p:sp>
      <p:grpSp>
        <p:nvGrpSpPr>
          <p:cNvPr id="19" name="组合 18"/>
          <p:cNvGrpSpPr/>
          <p:nvPr/>
        </p:nvGrpSpPr>
        <p:grpSpPr>
          <a:xfrm>
            <a:off x="1767371" y="3308488"/>
            <a:ext cx="1592725" cy="398780"/>
            <a:chOff x="335596" y="2730493"/>
            <a:chExt cx="2014965" cy="453457"/>
          </a:xfrm>
        </p:grpSpPr>
        <p:sp>
          <p:nvSpPr>
            <p:cNvPr id="20" name="矩形: 圆角 1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pPr>
              <a:r>
                <a:rPr lang="en-US" altLang="zh-CN" sz="900" b="1" dirty="0">
                  <a:solidFill>
                    <a:srgbClr val="FFFFFF"/>
                  </a:solidFill>
                  <a:latin typeface="Arial" panose="020B0604020202020204" pitchFamily="34" charset="0"/>
                  <a:cs typeface="Arial" panose="020B0604020202020204" pitchFamily="34" charset="0"/>
                  <a:sym typeface="+mn-lt"/>
                </a:rPr>
                <a:t>Make inspection plan</a:t>
              </a:r>
            </a:p>
          </p:txBody>
        </p:sp>
      </p:grpSp>
      <p:grpSp>
        <p:nvGrpSpPr>
          <p:cNvPr id="22" name="组合 21"/>
          <p:cNvGrpSpPr/>
          <p:nvPr/>
        </p:nvGrpSpPr>
        <p:grpSpPr>
          <a:xfrm>
            <a:off x="1220388" y="4186465"/>
            <a:ext cx="2043760" cy="398780"/>
            <a:chOff x="335596" y="2730493"/>
            <a:chExt cx="2014965" cy="453457"/>
          </a:xfrm>
        </p:grpSpPr>
        <p:sp>
          <p:nvSpPr>
            <p:cNvPr id="23" name="矩形: 圆角 22"/>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4" name="文本框 23"/>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Management of inspection plan</a:t>
              </a:r>
              <a:endParaRPr lang="zh-CN" altLang="en-US" sz="900" b="1" dirty="0">
                <a:solidFill>
                  <a:srgbClr val="FFFFFF"/>
                </a:solidFill>
                <a:latin typeface="Arial" panose="020B0604020202020204" pitchFamily="34" charset="0"/>
                <a:cs typeface="Arial" panose="020B0604020202020204" pitchFamily="34" charset="0"/>
                <a:sym typeface="+mn-lt"/>
              </a:endParaRPr>
            </a:p>
          </p:txBody>
        </p:sp>
      </p:grpSp>
      <p:grpSp>
        <p:nvGrpSpPr>
          <p:cNvPr id="25" name="组合 24"/>
          <p:cNvGrpSpPr/>
          <p:nvPr/>
        </p:nvGrpSpPr>
        <p:grpSpPr>
          <a:xfrm>
            <a:off x="1767371" y="5624880"/>
            <a:ext cx="1325880" cy="398780"/>
            <a:chOff x="335596" y="2730493"/>
            <a:chExt cx="2014965" cy="453457"/>
          </a:xfrm>
        </p:grpSpPr>
        <p:sp>
          <p:nvSpPr>
            <p:cNvPr id="26" name="矩形: 圆角 25"/>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Data acquisition</a:t>
              </a:r>
            </a:p>
          </p:txBody>
        </p:sp>
      </p:grpSp>
      <p:grpSp>
        <p:nvGrpSpPr>
          <p:cNvPr id="28" name="组合 27"/>
          <p:cNvGrpSpPr/>
          <p:nvPr/>
        </p:nvGrpSpPr>
        <p:grpSpPr>
          <a:xfrm>
            <a:off x="8967095" y="3419614"/>
            <a:ext cx="1056800" cy="398780"/>
            <a:chOff x="335596" y="2730493"/>
            <a:chExt cx="2014965" cy="453457"/>
          </a:xfrm>
        </p:grpSpPr>
        <p:sp>
          <p:nvSpPr>
            <p:cNvPr id="29" name="矩形: 圆角 28"/>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0" name="文本框 29"/>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SPC analysis</a:t>
              </a:r>
            </a:p>
          </p:txBody>
        </p:sp>
      </p:grpSp>
      <p:grpSp>
        <p:nvGrpSpPr>
          <p:cNvPr id="31" name="组合 30"/>
          <p:cNvGrpSpPr/>
          <p:nvPr/>
        </p:nvGrpSpPr>
        <p:grpSpPr>
          <a:xfrm>
            <a:off x="9058275" y="4520328"/>
            <a:ext cx="640210" cy="398780"/>
            <a:chOff x="335596" y="2730493"/>
            <a:chExt cx="2014965" cy="453457"/>
          </a:xfrm>
        </p:grpSpPr>
        <p:sp>
          <p:nvSpPr>
            <p:cNvPr id="32" name="矩形: 圆角 31"/>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Panel</a:t>
              </a:r>
            </a:p>
          </p:txBody>
        </p:sp>
      </p:grpSp>
      <p:grpSp>
        <p:nvGrpSpPr>
          <p:cNvPr id="34" name="组合 33"/>
          <p:cNvGrpSpPr/>
          <p:nvPr/>
        </p:nvGrpSpPr>
        <p:grpSpPr>
          <a:xfrm>
            <a:off x="8967095" y="5735748"/>
            <a:ext cx="731390" cy="398780"/>
            <a:chOff x="335596" y="2752155"/>
            <a:chExt cx="2014965" cy="453457"/>
          </a:xfrm>
        </p:grpSpPr>
        <p:sp>
          <p:nvSpPr>
            <p:cNvPr id="35" name="矩形: 圆角 34"/>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spcBef>
                  <a:spcPts val="300"/>
                </a:spcBef>
                <a:defRPr/>
              </a:pPr>
              <a:r>
                <a:rPr lang="en-US" altLang="zh-CN" sz="900" b="1" dirty="0">
                  <a:solidFill>
                    <a:srgbClr val="FFFFFF"/>
                  </a:solidFill>
                  <a:latin typeface="Arial" panose="020B0604020202020204" pitchFamily="34" charset="0"/>
                  <a:cs typeface="Arial" panose="020B0604020202020204" pitchFamily="34" charset="0"/>
                  <a:sym typeface="+mn-lt"/>
                </a:rPr>
                <a:t>Report</a:t>
              </a:r>
              <a:endParaRPr lang="zh-CN" altLang="en-US" sz="900" b="1" dirty="0">
                <a:solidFill>
                  <a:srgbClr val="FFFFFF"/>
                </a:solidFill>
                <a:latin typeface="Arial" panose="020B0604020202020204" pitchFamily="34" charset="0"/>
                <a:cs typeface="Arial" panose="020B0604020202020204" pitchFamily="34" charset="0"/>
                <a:sym typeface="+mn-lt"/>
              </a:endParaRPr>
            </a:p>
          </p:txBody>
        </p:sp>
      </p:grpSp>
      <p:grpSp>
        <p:nvGrpSpPr>
          <p:cNvPr id="2" name="组合 1"/>
          <p:cNvGrpSpPr/>
          <p:nvPr/>
        </p:nvGrpSpPr>
        <p:grpSpPr>
          <a:xfrm>
            <a:off x="4038800" y="5364321"/>
            <a:ext cx="3891532" cy="438582"/>
            <a:chOff x="4587167" y="5386678"/>
            <a:chExt cx="3968139" cy="434185"/>
          </a:xfrm>
        </p:grpSpPr>
        <p:sp>
          <p:nvSpPr>
            <p:cNvPr id="5" name="矩形: 圆角 4"/>
            <p:cNvSpPr/>
            <p:nvPr/>
          </p:nvSpPr>
          <p:spPr>
            <a:xfrm>
              <a:off x="5122611" y="5414871"/>
              <a:ext cx="2870790" cy="35995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1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nvSpPr>
          <p:spPr>
            <a:xfrm>
              <a:off x="4587167" y="5386678"/>
              <a:ext cx="3968139" cy="434185"/>
            </a:xfrm>
            <a:prstGeom prst="rect">
              <a:avLst/>
            </a:prstGeom>
            <a:noFill/>
          </p:spPr>
          <p:txBody>
            <a:bodyPr wrap="square" rtlCol="0">
              <a:spAutoFit/>
            </a:bodyPr>
            <a:lstStyle/>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Can Be Connected With PDM, </a:t>
              </a:r>
              <a:endParaRPr lang="en-US" altLang="zh-CN" sz="1000" dirty="0">
                <a:solidFill>
                  <a:srgbClr val="FFFFFF"/>
                </a:solidFill>
                <a:latin typeface="Arial Black" panose="020B0A04020102090204" pitchFamily="34" charset="0"/>
                <a:cs typeface="Arial" panose="020B0604020202020204" pitchFamily="34" charset="0"/>
              </a:endParaRPr>
            </a:p>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ERP, MES And Other Systems</a:t>
              </a:r>
            </a:p>
          </p:txBody>
        </p:sp>
      </p:grpSp>
      <p:sp>
        <p:nvSpPr>
          <p:cNvPr id="36" name="矩形 35"/>
          <p:cNvSpPr/>
          <p:nvPr/>
        </p:nvSpPr>
        <p:spPr>
          <a:xfrm>
            <a:off x="3441087" y="5050430"/>
            <a:ext cx="721587" cy="731245"/>
          </a:xfrm>
          <a:prstGeom prst="rect">
            <a:avLst/>
          </a:prstGeom>
          <a:solidFill>
            <a:srgbClr val="FFFFFF"/>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rcRect l="27527" r="21852"/>
          <a:stretch>
            <a:fillRect/>
          </a:stretch>
        </p:blipFill>
        <p:spPr>
          <a:xfrm>
            <a:off x="3539869" y="5044564"/>
            <a:ext cx="524021" cy="7312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92" y="0"/>
            <a:ext cx="12191407" cy="6858000"/>
            <a:chOff x="592" y="0"/>
            <a:chExt cx="12191407" cy="6858000"/>
          </a:xfrm>
        </p:grpSpPr>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3" name="矩形 12"/>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5" name="矩形: 圆角 24"/>
          <p:cNvSpPr/>
          <p:nvPr/>
        </p:nvSpPr>
        <p:spPr>
          <a:xfrm>
            <a:off x="463620" y="1741654"/>
            <a:ext cx="11249521" cy="2733421"/>
          </a:xfrm>
          <a:prstGeom prst="roundRect">
            <a:avLst>
              <a:gd name="adj" fmla="val 2125"/>
            </a:avLst>
          </a:prstGeom>
          <a:solidFill>
            <a:srgbClr val="E2EDE9"/>
          </a:solidFill>
          <a:ln>
            <a:noFill/>
          </a:ln>
          <a:effectLst>
            <a:outerShdw blurRad="50800" dist="50800" dir="2040000" sx="1000" sy="1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矩形: 圆角 68"/>
          <p:cNvSpPr/>
          <p:nvPr/>
        </p:nvSpPr>
        <p:spPr>
          <a:xfrm>
            <a:off x="471240" y="3614307"/>
            <a:ext cx="11249521" cy="2878844"/>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0" name="标题 1"/>
          <p:cNvSpPr txBox="1"/>
          <p:nvPr/>
        </p:nvSpPr>
        <p:spPr>
          <a:xfrm>
            <a:off x="646373" y="2230795"/>
            <a:ext cx="2398623" cy="784830"/>
          </a:xfrm>
          <a:prstGeom prst="rect">
            <a:avLst/>
          </a:prstGeom>
          <a:noFill/>
        </p:spPr>
        <p:txBody>
          <a:bodyPr wrap="square" rtlCol="0">
            <a:spAutoFit/>
          </a:bodyPr>
          <a:lstStyle>
            <a:defPPr>
              <a:defRPr lang="zh-CN"/>
            </a:defPPr>
            <a:lvl1pPr marL="90170" indent="-9017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t>Supports multiple data acquisition methods:</a:t>
            </a:r>
          </a:p>
          <a:p>
            <a:pPr>
              <a:buFont typeface="Arial" panose="020B0604020202020204" pitchFamily="34" charset="0"/>
              <a:buChar char="•"/>
            </a:pPr>
            <a:r>
              <a:rPr lang="en-US" altLang="zh-CN" dirty="0"/>
              <a:t>Manual input </a:t>
            </a:r>
          </a:p>
          <a:p>
            <a:pPr>
              <a:buFont typeface="Arial" panose="020B0604020202020204" pitchFamily="34" charset="0"/>
              <a:buChar char="•"/>
            </a:pPr>
            <a:r>
              <a:rPr lang="en-US" altLang="zh-CN" dirty="0"/>
              <a:t>Data transmission</a:t>
            </a:r>
          </a:p>
          <a:p>
            <a:pPr>
              <a:buFont typeface="Arial" panose="020B0604020202020204" pitchFamily="34" charset="0"/>
              <a:buChar char="•"/>
            </a:pPr>
            <a:r>
              <a:rPr lang="en-US" altLang="zh-CN" dirty="0"/>
              <a:t>File parsing</a:t>
            </a:r>
          </a:p>
          <a:p>
            <a:pPr>
              <a:buFont typeface="Arial" panose="020B0604020202020204" pitchFamily="34" charset="0"/>
              <a:buChar char="•"/>
            </a:pPr>
            <a:r>
              <a:rPr lang="en-US" altLang="zh-CN" dirty="0"/>
              <a:t>Screen capture</a:t>
            </a:r>
          </a:p>
        </p:txBody>
      </p:sp>
      <p:cxnSp>
        <p:nvCxnSpPr>
          <p:cNvPr id="49" name="直接连接符 48"/>
          <p:cNvCxnSpPr/>
          <p:nvPr>
            <p:custDataLst>
              <p:tags r:id="rId1"/>
            </p:custDataLst>
          </p:nvPr>
        </p:nvCxnSpPr>
        <p:spPr bwMode="auto">
          <a:xfrm>
            <a:off x="3488796" y="4308162"/>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62" name="文本框 9"/>
          <p:cNvSpPr txBox="1"/>
          <p:nvPr>
            <p:custDataLst>
              <p:tags r:id="rId2"/>
            </p:custDataLst>
          </p:nvPr>
        </p:nvSpPr>
        <p:spPr>
          <a:xfrm>
            <a:off x="9124315" y="4319950"/>
            <a:ext cx="2515235" cy="542920"/>
          </a:xfrm>
          <a:prstGeom prst="rect">
            <a:avLst/>
          </a:prstGeom>
          <a:noFill/>
        </p:spPr>
        <p:txBody>
          <a:bodyPr wrap="square" rtlCol="0" anchor="t">
            <a:noAutofit/>
          </a:bodyPr>
          <a:lstStyle/>
          <a:p>
            <a:pPr indent="-342900">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Quality reports increase quality credibility, reduce acceptance workload, and ensure traceable quality control.</a:t>
            </a:r>
          </a:p>
        </p:txBody>
      </p:sp>
      <p:cxnSp>
        <p:nvCxnSpPr>
          <p:cNvPr id="63" name="直接连接符 62"/>
          <p:cNvCxnSpPr/>
          <p:nvPr>
            <p:custDataLst>
              <p:tags r:id="rId3"/>
            </p:custDataLst>
          </p:nvPr>
        </p:nvCxnSpPr>
        <p:spPr bwMode="auto">
          <a:xfrm>
            <a:off x="9217349" y="4309785"/>
            <a:ext cx="224112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53" name="文本框 9"/>
          <p:cNvSpPr txBox="1"/>
          <p:nvPr>
            <p:custDataLst>
              <p:tags r:id="rId4"/>
            </p:custDataLst>
          </p:nvPr>
        </p:nvSpPr>
        <p:spPr>
          <a:xfrm>
            <a:off x="6294120" y="4316770"/>
            <a:ext cx="2399665" cy="507831"/>
          </a:xfrm>
          <a:prstGeom prst="rect">
            <a:avLst/>
          </a:prstGeom>
          <a:noFill/>
        </p:spPr>
        <p:txBody>
          <a:bodyPr wrap="square" rtlCol="0" anchor="t">
            <a:spAutoFit/>
          </a:bodyPr>
          <a:lstStyle/>
          <a:p>
            <a:pPr indent="-342900">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Measurement data analysis helps identify engineering limitations and optimize workflows.</a:t>
            </a:r>
          </a:p>
        </p:txBody>
      </p:sp>
      <p:cxnSp>
        <p:nvCxnSpPr>
          <p:cNvPr id="54" name="直接连接符 53"/>
          <p:cNvCxnSpPr/>
          <p:nvPr>
            <p:custDataLst>
              <p:tags r:id="rId5"/>
            </p:custDataLst>
          </p:nvPr>
        </p:nvCxnSpPr>
        <p:spPr bwMode="auto">
          <a:xfrm>
            <a:off x="6387158" y="4316770"/>
            <a:ext cx="224123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48" name="文本框 9"/>
          <p:cNvSpPr txBox="1"/>
          <p:nvPr>
            <p:custDataLst>
              <p:tags r:id="rId6"/>
            </p:custDataLst>
          </p:nvPr>
        </p:nvSpPr>
        <p:spPr>
          <a:xfrm>
            <a:off x="3468370" y="4309785"/>
            <a:ext cx="2334260" cy="507831"/>
          </a:xfrm>
          <a:prstGeom prst="rect">
            <a:avLst/>
          </a:prstGeom>
          <a:noFill/>
        </p:spPr>
        <p:txBody>
          <a:bodyPr wrap="square" rtlCol="0" anchor="t">
            <a:spAutoFit/>
          </a:bodyPr>
          <a:lstStyle/>
          <a:p>
            <a:pPr indent="-342900" algn="l">
              <a:lnSpc>
                <a:spcPct val="100000"/>
              </a:lnSpc>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Quality control personnel can monitor real-time quality status for each process and address risks promptly.</a:t>
            </a:r>
          </a:p>
        </p:txBody>
      </p:sp>
      <p:sp>
        <p:nvSpPr>
          <p:cNvPr id="11" name="文本框 9"/>
          <p:cNvSpPr txBox="1"/>
          <p:nvPr>
            <p:custDataLst>
              <p:tags r:id="rId7"/>
            </p:custDataLst>
          </p:nvPr>
        </p:nvSpPr>
        <p:spPr>
          <a:xfrm>
            <a:off x="561975" y="4319945"/>
            <a:ext cx="2543175" cy="706755"/>
          </a:xfrm>
          <a:prstGeom prst="rect">
            <a:avLst/>
          </a:prstGeom>
          <a:noFill/>
        </p:spPr>
        <p:txBody>
          <a:bodyPr wrap="square" rtlCol="0">
            <a:spAutoFit/>
          </a:bodyPr>
          <a:lstStyle>
            <a:defPPr>
              <a:defRPr lang="zh-CN"/>
            </a:defPPr>
            <a:lvl1pPr marL="90170"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t>Guiding the operator to measure follow the inspection plan to reduce human errors such as missed or incorrect inspections.</a:t>
            </a:r>
          </a:p>
        </p:txBody>
      </p:sp>
      <p:cxnSp>
        <p:nvCxnSpPr>
          <p:cNvPr id="73" name="直接连接符 72"/>
          <p:cNvCxnSpPr/>
          <p:nvPr>
            <p:custDataLst>
              <p:tags r:id="rId8"/>
            </p:custDataLst>
          </p:nvPr>
        </p:nvCxnSpPr>
        <p:spPr bwMode="auto">
          <a:xfrm>
            <a:off x="725176" y="4308162"/>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cxnSp>
        <p:nvCxnSpPr>
          <p:cNvPr id="80" name="直接连接符 79"/>
          <p:cNvCxnSpPr/>
          <p:nvPr/>
        </p:nvCxnSpPr>
        <p:spPr bwMode="auto">
          <a:xfrm>
            <a:off x="3242932"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82" name="直接连接符 81"/>
          <p:cNvCxnSpPr/>
          <p:nvPr/>
        </p:nvCxnSpPr>
        <p:spPr bwMode="auto">
          <a:xfrm>
            <a:off x="6071364"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83" name="直接连接符 82"/>
          <p:cNvCxnSpPr/>
          <p:nvPr/>
        </p:nvCxnSpPr>
        <p:spPr bwMode="auto">
          <a:xfrm>
            <a:off x="8899797"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sp>
        <p:nvSpPr>
          <p:cNvPr id="105" name="矩形 104"/>
          <p:cNvSpPr/>
          <p:nvPr/>
        </p:nvSpPr>
        <p:spPr>
          <a:xfrm>
            <a:off x="3193516" y="3003129"/>
            <a:ext cx="1745997" cy="349463"/>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22" name="图片 21" descr="01-01——1-6 管理分析软件   中文.png"/>
          <p:cNvPicPr>
            <a:picLocks noChangeAspect="1"/>
          </p:cNvPicPr>
          <p:nvPr/>
        </p:nvPicPr>
        <p:blipFill rotWithShape="1">
          <a:blip r:embed="rId12"/>
          <a:srcRect l="625" t="21986" r="943" b="33178"/>
          <a:stretch>
            <a:fillRect/>
          </a:stretch>
        </p:blipFill>
        <p:spPr>
          <a:xfrm>
            <a:off x="3195065" y="2060186"/>
            <a:ext cx="1744448" cy="946917"/>
          </a:xfrm>
          <a:prstGeom prst="rect">
            <a:avLst/>
          </a:prstGeom>
        </p:spPr>
      </p:pic>
      <p:sp>
        <p:nvSpPr>
          <p:cNvPr id="101" name="文本框 100"/>
          <p:cNvSpPr txBox="1"/>
          <p:nvPr/>
        </p:nvSpPr>
        <p:spPr>
          <a:xfrm>
            <a:off x="3193516" y="3066570"/>
            <a:ext cx="1745997" cy="230832"/>
          </a:xfrm>
          <a:prstGeom prst="rect">
            <a:avLst/>
          </a:prstGeom>
          <a:noFill/>
        </p:spPr>
        <p:txBody>
          <a:bodyPr wrap="square" rtlCol="0">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Manual input</a:t>
            </a:r>
          </a:p>
        </p:txBody>
      </p:sp>
      <p:pic>
        <p:nvPicPr>
          <p:cNvPr id="23" name="图片 22" descr="01-01——1-6 管理分析软件   中文.png"/>
          <p:cNvPicPr>
            <a:picLocks noChangeAspect="1"/>
          </p:cNvPicPr>
          <p:nvPr/>
        </p:nvPicPr>
        <p:blipFill rotWithShape="1">
          <a:blip r:embed="rId13" cstate="print"/>
          <a:srcRect l="864" t="2820" r="1219" b="17471"/>
          <a:stretch>
            <a:fillRect/>
          </a:stretch>
        </p:blipFill>
        <p:spPr>
          <a:xfrm>
            <a:off x="5091183" y="2388008"/>
            <a:ext cx="2480984" cy="972212"/>
          </a:xfrm>
          <a:prstGeom prst="rect">
            <a:avLst/>
          </a:prstGeom>
        </p:spPr>
      </p:pic>
      <p:sp>
        <p:nvSpPr>
          <p:cNvPr id="110" name="矩形 109"/>
          <p:cNvSpPr/>
          <p:nvPr/>
        </p:nvSpPr>
        <p:spPr>
          <a:xfrm>
            <a:off x="7719947" y="3042531"/>
            <a:ext cx="1006118"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3" name="文本框 102"/>
          <p:cNvSpPr txBox="1"/>
          <p:nvPr/>
        </p:nvSpPr>
        <p:spPr>
          <a:xfrm>
            <a:off x="7719355" y="3076911"/>
            <a:ext cx="987765"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File parsing</a:t>
            </a:r>
          </a:p>
        </p:txBody>
      </p:sp>
      <p:pic>
        <p:nvPicPr>
          <p:cNvPr id="29" name="图片 28"/>
          <p:cNvPicPr>
            <a:picLocks noChangeAspect="1"/>
          </p:cNvPicPr>
          <p:nvPr/>
        </p:nvPicPr>
        <p:blipFill>
          <a:blip r:embed="rId14" cstate="print"/>
          <a:stretch>
            <a:fillRect/>
          </a:stretch>
        </p:blipFill>
        <p:spPr>
          <a:xfrm>
            <a:off x="8874012" y="2356641"/>
            <a:ext cx="1400810" cy="995680"/>
          </a:xfrm>
          <a:prstGeom prst="rect">
            <a:avLst/>
          </a:prstGeom>
        </p:spPr>
      </p:pic>
      <p:sp>
        <p:nvSpPr>
          <p:cNvPr id="111" name="矩形 110"/>
          <p:cNvSpPr/>
          <p:nvPr/>
        </p:nvSpPr>
        <p:spPr>
          <a:xfrm>
            <a:off x="8874647" y="2045491"/>
            <a:ext cx="1378585" cy="253365"/>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4" name="文本框 103"/>
          <p:cNvSpPr txBox="1"/>
          <p:nvPr/>
        </p:nvSpPr>
        <p:spPr>
          <a:xfrm>
            <a:off x="8874012" y="2066446"/>
            <a:ext cx="1378585"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Screen capture</a:t>
            </a:r>
          </a:p>
        </p:txBody>
      </p:sp>
      <p:sp>
        <p:nvSpPr>
          <p:cNvPr id="107" name="矩形 106"/>
          <p:cNvSpPr/>
          <p:nvPr/>
        </p:nvSpPr>
        <p:spPr>
          <a:xfrm>
            <a:off x="5096816" y="2064709"/>
            <a:ext cx="2474123"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2" name="文本框 101"/>
          <p:cNvSpPr txBox="1"/>
          <p:nvPr/>
        </p:nvSpPr>
        <p:spPr>
          <a:xfrm>
            <a:off x="5096816" y="2118972"/>
            <a:ext cx="2474123"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Data transmission</a:t>
            </a:r>
          </a:p>
        </p:txBody>
      </p:sp>
      <p:pic>
        <p:nvPicPr>
          <p:cNvPr id="5" name="图片 4"/>
          <p:cNvPicPr>
            <a:picLocks noChangeAspect="1"/>
          </p:cNvPicPr>
          <p:nvPr/>
        </p:nvPicPr>
        <p:blipFill>
          <a:blip r:embed="rId15"/>
          <a:stretch>
            <a:fillRect/>
          </a:stretch>
        </p:blipFill>
        <p:spPr>
          <a:xfrm>
            <a:off x="734877" y="4906846"/>
            <a:ext cx="2248988" cy="1184168"/>
          </a:xfrm>
          <a:prstGeom prst="rect">
            <a:avLst/>
          </a:prstGeom>
        </p:spPr>
      </p:pic>
      <p:pic>
        <p:nvPicPr>
          <p:cNvPr id="6" name="图片 5"/>
          <p:cNvPicPr>
            <a:picLocks noChangeAspect="1"/>
          </p:cNvPicPr>
          <p:nvPr/>
        </p:nvPicPr>
        <p:blipFill>
          <a:blip r:embed="rId16"/>
          <a:stretch>
            <a:fillRect/>
          </a:stretch>
        </p:blipFill>
        <p:spPr>
          <a:xfrm>
            <a:off x="3508763" y="4906846"/>
            <a:ext cx="2132348" cy="1195885"/>
          </a:xfrm>
          <a:prstGeom prst="rect">
            <a:avLst/>
          </a:prstGeom>
        </p:spPr>
      </p:pic>
      <p:pic>
        <p:nvPicPr>
          <p:cNvPr id="7" name="图片 6"/>
          <p:cNvPicPr>
            <a:picLocks noChangeAspect="1"/>
          </p:cNvPicPr>
          <p:nvPr/>
        </p:nvPicPr>
        <p:blipFill>
          <a:blip r:embed="rId17"/>
          <a:stretch>
            <a:fillRect/>
          </a:stretch>
        </p:blipFill>
        <p:spPr>
          <a:xfrm>
            <a:off x="6450701" y="4906846"/>
            <a:ext cx="2114152" cy="1193135"/>
          </a:xfrm>
          <a:prstGeom prst="rect">
            <a:avLst/>
          </a:prstGeom>
        </p:spPr>
      </p:pic>
      <p:pic>
        <p:nvPicPr>
          <p:cNvPr id="9" name="图片 8"/>
          <p:cNvPicPr>
            <a:picLocks noChangeAspect="1"/>
          </p:cNvPicPr>
          <p:nvPr/>
        </p:nvPicPr>
        <p:blipFill>
          <a:blip r:embed="rId18"/>
          <a:stretch>
            <a:fillRect/>
          </a:stretch>
        </p:blipFill>
        <p:spPr>
          <a:xfrm>
            <a:off x="9324774" y="4906846"/>
            <a:ext cx="2132349" cy="1194071"/>
          </a:xfrm>
          <a:prstGeom prst="rect">
            <a:avLst/>
          </a:prstGeom>
        </p:spPr>
      </p:pic>
      <p:sp>
        <p:nvSpPr>
          <p:cNvPr id="14" name="文本框 13"/>
          <p:cNvSpPr txBox="1"/>
          <p:nvPr/>
        </p:nvSpPr>
        <p:spPr>
          <a:xfrm>
            <a:off x="767677" y="548887"/>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Measurement Data Management and Analysis</a:t>
            </a:r>
          </a:p>
          <a:p>
            <a:r>
              <a:rPr lang="en-US" altLang="zh-CN" dirty="0"/>
              <a:t>Software-- 7317 </a:t>
            </a:r>
            <a:r>
              <a:rPr lang="zh-CN" altLang="en-US" dirty="0"/>
              <a:t>（</a:t>
            </a:r>
            <a:r>
              <a:rPr lang="en-US" altLang="zh-CN" dirty="0"/>
              <a:t>P2</a:t>
            </a:r>
            <a:r>
              <a:rPr lang="zh-CN" altLang="en-US" dirty="0"/>
              <a:t>）</a:t>
            </a:r>
          </a:p>
        </p:txBody>
      </p:sp>
      <p:grpSp>
        <p:nvGrpSpPr>
          <p:cNvPr id="18" name="组合 17"/>
          <p:cNvGrpSpPr/>
          <p:nvPr/>
        </p:nvGrpSpPr>
        <p:grpSpPr>
          <a:xfrm>
            <a:off x="725170" y="1839831"/>
            <a:ext cx="1198484" cy="398780"/>
            <a:chOff x="335596" y="2730715"/>
            <a:chExt cx="2014965" cy="453457"/>
          </a:xfrm>
        </p:grpSpPr>
        <p:sp>
          <p:nvSpPr>
            <p:cNvPr id="19" name="矩形: 圆角 18"/>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335596" y="273071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lnSpc>
                  <a:spcPct val="150000"/>
                </a:lnSpc>
              </a:pPr>
              <a:r>
                <a:rPr lang="en-US" altLang="zh-CN" sz="900" b="1" dirty="0">
                  <a:solidFill>
                    <a:srgbClr val="FFFFFF"/>
                  </a:solidFill>
                  <a:latin typeface="Arial" panose="020B0604020202020204" pitchFamily="34" charset="0"/>
                  <a:cs typeface="Arial" panose="020B0604020202020204" pitchFamily="34" charset="0"/>
                  <a:sym typeface="+mn-ea"/>
                </a:rPr>
                <a:t>Data acquisition</a:t>
              </a:r>
            </a:p>
          </p:txBody>
        </p:sp>
      </p:grpSp>
      <p:grpSp>
        <p:nvGrpSpPr>
          <p:cNvPr id="26" name="组合 25"/>
          <p:cNvGrpSpPr/>
          <p:nvPr/>
        </p:nvGrpSpPr>
        <p:grpSpPr>
          <a:xfrm>
            <a:off x="773013" y="3755430"/>
            <a:ext cx="1523563" cy="398780"/>
            <a:chOff x="335596" y="2752377"/>
            <a:chExt cx="2014965" cy="453457"/>
          </a:xfrm>
        </p:grpSpPr>
        <p:sp>
          <p:nvSpPr>
            <p:cNvPr id="27" name="矩形: 圆角 2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Guided measurement </a:t>
              </a:r>
            </a:p>
          </p:txBody>
        </p:sp>
      </p:grpSp>
      <p:grpSp>
        <p:nvGrpSpPr>
          <p:cNvPr id="30" name="组合 29"/>
          <p:cNvGrpSpPr/>
          <p:nvPr/>
        </p:nvGrpSpPr>
        <p:grpSpPr>
          <a:xfrm>
            <a:off x="3873718" y="3755430"/>
            <a:ext cx="1523563" cy="398780"/>
            <a:chOff x="335596" y="2752377"/>
            <a:chExt cx="2014965" cy="453457"/>
          </a:xfrm>
        </p:grpSpPr>
        <p:sp>
          <p:nvSpPr>
            <p:cNvPr id="31" name="矩形: 圆角 30"/>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Real Time Monitoring</a:t>
              </a:r>
            </a:p>
          </p:txBody>
        </p:sp>
      </p:grpSp>
      <p:grpSp>
        <p:nvGrpSpPr>
          <p:cNvPr id="33" name="组合 32"/>
          <p:cNvGrpSpPr/>
          <p:nvPr/>
        </p:nvGrpSpPr>
        <p:grpSpPr>
          <a:xfrm>
            <a:off x="6959853" y="3755430"/>
            <a:ext cx="1095848" cy="398780"/>
            <a:chOff x="335596" y="2752377"/>
            <a:chExt cx="2014965" cy="453457"/>
          </a:xfrm>
        </p:grpSpPr>
        <p:sp>
          <p:nvSpPr>
            <p:cNvPr id="34" name="矩形: 圆角 33"/>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5" name="文本框 34"/>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SPC Analysis</a:t>
              </a:r>
            </a:p>
          </p:txBody>
        </p:sp>
      </p:grpSp>
      <p:grpSp>
        <p:nvGrpSpPr>
          <p:cNvPr id="36" name="组合 35"/>
          <p:cNvGrpSpPr/>
          <p:nvPr/>
        </p:nvGrpSpPr>
        <p:grpSpPr>
          <a:xfrm>
            <a:off x="9879298" y="3755430"/>
            <a:ext cx="798227" cy="398780"/>
            <a:chOff x="335596" y="2752377"/>
            <a:chExt cx="2014965" cy="453457"/>
          </a:xfrm>
        </p:grpSpPr>
        <p:sp>
          <p:nvSpPr>
            <p:cNvPr id="37" name="矩形: 圆角 3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Reports</a:t>
              </a:r>
            </a:p>
          </p:txBody>
        </p:sp>
      </p:grpSp>
      <p:sp>
        <p:nvSpPr>
          <p:cNvPr id="2" name="矩形 1"/>
          <p:cNvSpPr/>
          <p:nvPr/>
        </p:nvSpPr>
        <p:spPr>
          <a:xfrm>
            <a:off x="7718719" y="2059510"/>
            <a:ext cx="1006118" cy="982345"/>
          </a:xfrm>
          <a:prstGeom prst="rect">
            <a:avLst/>
          </a:prstGeom>
          <a:solidFill>
            <a:srgbClr val="FFFFFF"/>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7" name="图片 16"/>
          <p:cNvPicPr>
            <a:picLocks noChangeAspect="1"/>
          </p:cNvPicPr>
          <p:nvPr/>
        </p:nvPicPr>
        <p:blipFill>
          <a:blip r:embed="rId19" cstate="print">
            <a:extLst>
              <a:ext uri="{28A0092B-C50C-407E-A947-70E740481C1C}">
                <a14:useLocalDpi xmlns:a14="http://schemas.microsoft.com/office/drawing/2010/main" val="0"/>
              </a:ext>
            </a:extLst>
          </a:blip>
          <a:srcRect l="27527" r="21852"/>
          <a:stretch>
            <a:fillRect/>
          </a:stretch>
        </p:blipFill>
        <p:spPr>
          <a:xfrm>
            <a:off x="7846810" y="2072616"/>
            <a:ext cx="678066" cy="946208"/>
          </a:xfrm>
          <a:prstGeom prst="rect">
            <a:avLst/>
          </a:prstGeom>
        </p:spPr>
      </p:pic>
      <p:pic>
        <p:nvPicPr>
          <p:cNvPr id="43" name="图片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8041715">
            <a:off x="6881495" y="2807335"/>
            <a:ext cx="93345" cy="933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2936" y="0"/>
            <a:ext cx="12194935" cy="6858000"/>
            <a:chOff x="-2936" y="0"/>
            <a:chExt cx="12194935" cy="6858000"/>
          </a:xfrm>
        </p:grpSpPr>
        <p:grpSp>
          <p:nvGrpSpPr>
            <p:cNvPr id="30" name="组合 29"/>
            <p:cNvGrpSpPr/>
            <p:nvPr/>
          </p:nvGrpSpPr>
          <p:grpSpPr>
            <a:xfrm>
              <a:off x="-2936" y="0"/>
              <a:ext cx="12194935" cy="6858000"/>
              <a:chOff x="-2936" y="0"/>
              <a:chExt cx="12194935" cy="6858000"/>
            </a:xfrm>
          </p:grpSpPr>
          <p:grpSp>
            <p:nvGrpSpPr>
              <p:cNvPr id="29" name="组合 28"/>
              <p:cNvGrpSpPr/>
              <p:nvPr/>
            </p:nvGrpSpPr>
            <p:grpSpPr>
              <a:xfrm>
                <a:off x="-2936" y="0"/>
                <a:ext cx="12194935" cy="6858000"/>
                <a:chOff x="-2936" y="0"/>
                <a:chExt cx="12194935" cy="685800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3" name="矩形: 圆角 1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p:cNvSpPr/>
              <p:nvPr/>
            </p:nvSpPr>
            <p:spPr>
              <a:xfrm>
                <a:off x="474432" y="1634571"/>
                <a:ext cx="11319462" cy="4861516"/>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59" name="文本框 41"/>
          <p:cNvSpPr txBox="1"/>
          <p:nvPr/>
        </p:nvSpPr>
        <p:spPr>
          <a:xfrm>
            <a:off x="833669" y="2217059"/>
            <a:ext cx="10492943" cy="612155"/>
          </a:xfrm>
          <a:prstGeom prst="rect">
            <a:avLst/>
          </a:prstGeom>
          <a:noFill/>
        </p:spPr>
        <p:txBody>
          <a:bodyPr wrap="square">
            <a:spAutoFit/>
          </a:bodyPr>
          <a:lstStyle>
            <a:defPPr>
              <a:defRPr lang="zh-CN"/>
            </a:defPPr>
            <a:lvl1pPr algn="ctr">
              <a:defRPr sz="800">
                <a:latin typeface="Arial" panose="020B0604020202020204" pitchFamily="34" charset="0"/>
                <a:cs typeface="Arial" panose="020B0604020202020204" pitchFamily="34" charset="0"/>
              </a:defRPr>
            </a:lvl1pPr>
          </a:lstStyle>
          <a:p>
            <a:pPr algn="just">
              <a:lnSpc>
                <a:spcPct val="150000"/>
              </a:lnSpc>
              <a:buClrTx/>
              <a:buSzTx/>
            </a:pPr>
            <a:r>
              <a:rPr lang="en-US" altLang="zh-CN" sz="1200" b="0" kern="100" dirty="0">
                <a:solidFill>
                  <a:srgbClr val="595959"/>
                </a:solidFill>
                <a:ea typeface="思源黑体 CN Bold" panose="020B0800000000000000" pitchFamily="34" charset="-122"/>
                <a:cs typeface="Arial" panose="020B0604020202020204" pitchFamily="34" charset="0"/>
              </a:rPr>
              <a:t>Supports multiple measurement </a:t>
            </a:r>
            <a:r>
              <a:rPr lang="en-US" altLang="zh-CN" sz="1200" b="0" kern="100" dirty="0">
                <a:solidFill>
                  <a:srgbClr val="595959"/>
                </a:solidFill>
                <a:ea typeface="思源黑体 CN Bold" panose="020B0800000000000000" pitchFamily="34" charset="-122"/>
                <a:cs typeface="Arial" panose="020B0604020202020204" pitchFamily="34" charset="0"/>
                <a:sym typeface="+mn-lt"/>
              </a:rPr>
              <a:t>tools</a:t>
            </a:r>
            <a:r>
              <a:rPr lang="en-US" altLang="zh-CN" sz="1200" b="0" kern="100" dirty="0">
                <a:solidFill>
                  <a:srgbClr val="595959"/>
                </a:solidFill>
                <a:ea typeface="思源黑体 CN Bold" panose="020B0800000000000000" pitchFamily="34" charset="-122"/>
                <a:cs typeface="Arial" panose="020B0604020202020204" pitchFamily="34" charset="0"/>
              </a:rPr>
              <a:t> for real-time data collection. One-click transfer of measurement data to Excel, measurement software or mobile APP after measurement. This process is efficient and accurate, and facilitates data management and sharing to improve productivity.</a:t>
            </a:r>
          </a:p>
        </p:txBody>
      </p:sp>
      <p:pic>
        <p:nvPicPr>
          <p:cNvPr id="74" name="Picture 4" descr="C:\Users\DELL\Desktop\01-01---1-07 SPC数据线.jpg"/>
          <p:cNvPicPr>
            <a:picLocks noChangeAspect="1" noChangeArrowheads="1"/>
          </p:cNvPicPr>
          <p:nvPr/>
        </p:nvPicPr>
        <p:blipFill>
          <a:blip r:embed="rId4" cstate="print"/>
          <a:srcRect/>
          <a:stretch>
            <a:fillRect/>
          </a:stretch>
        </p:blipFill>
        <p:spPr bwMode="auto">
          <a:xfrm>
            <a:off x="1034377" y="4050697"/>
            <a:ext cx="2785148" cy="1635486"/>
          </a:xfrm>
          <a:prstGeom prst="rect">
            <a:avLst/>
          </a:prstGeom>
          <a:noFill/>
        </p:spPr>
      </p:pic>
      <p:cxnSp>
        <p:nvCxnSpPr>
          <p:cNvPr id="5" name="直接连接符 4"/>
          <p:cNvCxnSpPr/>
          <p:nvPr/>
        </p:nvCxnSpPr>
        <p:spPr bwMode="auto">
          <a:xfrm>
            <a:off x="4312884" y="3884591"/>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cxnSp>
        <p:nvCxnSpPr>
          <p:cNvPr id="7" name="直接连接符 6"/>
          <p:cNvCxnSpPr/>
          <p:nvPr/>
        </p:nvCxnSpPr>
        <p:spPr bwMode="auto">
          <a:xfrm>
            <a:off x="8461642" y="3884591"/>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784270">
            <a:off x="5929580" y="4221841"/>
            <a:ext cx="248342" cy="248342"/>
          </a:xfrm>
          <a:prstGeom prst="rect">
            <a:avLst/>
          </a:prstGeom>
        </p:spPr>
      </p:pic>
      <p:grpSp>
        <p:nvGrpSpPr>
          <p:cNvPr id="2" name="组合 1"/>
          <p:cNvGrpSpPr/>
          <p:nvPr/>
        </p:nvGrpSpPr>
        <p:grpSpPr>
          <a:xfrm>
            <a:off x="9045797" y="3967353"/>
            <a:ext cx="1807790" cy="1596115"/>
            <a:chOff x="9045797" y="4473739"/>
            <a:chExt cx="1807790" cy="1596115"/>
          </a:xfrm>
        </p:grpSpPr>
        <p:pic>
          <p:nvPicPr>
            <p:cNvPr id="72" name="图片 71"/>
            <p:cNvPicPr>
              <a:picLocks noChangeAspect="1"/>
            </p:cNvPicPr>
            <p:nvPr/>
          </p:nvPicPr>
          <p:blipFill rotWithShape="1">
            <a:blip r:embed="rId6" cstate="print"/>
            <a:srcRect t="1396" r="60344"/>
            <a:stretch>
              <a:fillRect/>
            </a:stretch>
          </p:blipFill>
          <p:spPr>
            <a:xfrm>
              <a:off x="9045797" y="4484879"/>
              <a:ext cx="760106" cy="1573836"/>
            </a:xfrm>
            <a:prstGeom prst="rect">
              <a:avLst/>
            </a:prstGeom>
          </p:spPr>
        </p:pic>
        <p:pic>
          <p:nvPicPr>
            <p:cNvPr id="73" name="图片 72"/>
            <p:cNvPicPr>
              <a:picLocks noChangeAspect="1"/>
            </p:cNvPicPr>
            <p:nvPr/>
          </p:nvPicPr>
          <p:blipFill rotWithShape="1">
            <a:blip r:embed="rId6" cstate="print"/>
            <a:srcRect l="66465"/>
            <a:stretch>
              <a:fillRect/>
            </a:stretch>
          </p:blipFill>
          <p:spPr>
            <a:xfrm>
              <a:off x="10210800" y="4473739"/>
              <a:ext cx="642787" cy="1596115"/>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4605" y="4930775"/>
              <a:ext cx="210637" cy="236611"/>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0068" y="4504986"/>
              <a:ext cx="257175" cy="25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9494862" y="4551677"/>
              <a:ext cx="221719" cy="198215"/>
            </a:xfrm>
            <a:prstGeom prst="rect">
              <a:avLst/>
            </a:prstGeom>
          </p:spPr>
        </p:pic>
      </p:gr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5718" y="3704462"/>
            <a:ext cx="2526837" cy="1862779"/>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8898" y="3986806"/>
            <a:ext cx="353166" cy="612290"/>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85150" y="4945389"/>
            <a:ext cx="923680" cy="389838"/>
          </a:xfrm>
          <a:prstGeom prst="rect">
            <a:avLst/>
          </a:prstGeom>
        </p:spPr>
      </p:pic>
      <p:sp>
        <p:nvSpPr>
          <p:cNvPr id="9" name="文本框 8"/>
          <p:cNvSpPr txBox="1"/>
          <p:nvPr/>
        </p:nvSpPr>
        <p:spPr>
          <a:xfrm>
            <a:off x="767677" y="662726"/>
            <a:ext cx="10532599"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 </a:t>
            </a:r>
            <a:r>
              <a:rPr lang="en-US" altLang="zh-CN" dirty="0"/>
              <a:t>Transmission</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 And Management</a:t>
            </a:r>
          </a:p>
          <a:p>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 Improve productivity</a:t>
            </a:r>
          </a:p>
        </p:txBody>
      </p:sp>
      <p:grpSp>
        <p:nvGrpSpPr>
          <p:cNvPr id="3" name="组合 2"/>
          <p:cNvGrpSpPr/>
          <p:nvPr/>
        </p:nvGrpSpPr>
        <p:grpSpPr>
          <a:xfrm>
            <a:off x="1005717" y="3928544"/>
            <a:ext cx="1752690" cy="400110"/>
            <a:chOff x="767677" y="1953637"/>
            <a:chExt cx="1313536" cy="501842"/>
          </a:xfrm>
        </p:grpSpPr>
        <p:sp>
          <p:nvSpPr>
            <p:cNvPr id="4" name="矩形: 圆角 3"/>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文本框 5"/>
            <p:cNvSpPr txBox="1"/>
            <p:nvPr/>
          </p:nvSpPr>
          <p:spPr>
            <a:xfrm>
              <a:off x="808794" y="1953637"/>
              <a:ext cx="1220529" cy="501842"/>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Excel</a:t>
              </a:r>
            </a:p>
          </p:txBody>
        </p:sp>
      </p:grpSp>
      <p:grpSp>
        <p:nvGrpSpPr>
          <p:cNvPr id="8" name="组合 7"/>
          <p:cNvGrpSpPr/>
          <p:nvPr/>
        </p:nvGrpSpPr>
        <p:grpSpPr>
          <a:xfrm>
            <a:off x="4969565" y="5595752"/>
            <a:ext cx="3336648" cy="400110"/>
            <a:chOff x="767677" y="1953637"/>
            <a:chExt cx="1313536" cy="501841"/>
          </a:xfrm>
        </p:grpSpPr>
        <p:sp>
          <p:nvSpPr>
            <p:cNvPr id="15" name="矩形: 圆角 14"/>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808794" y="1953637"/>
              <a:ext cx="1220529" cy="50184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Data Management Software</a:t>
              </a:r>
            </a:p>
          </p:txBody>
        </p:sp>
      </p:grpSp>
      <p:grpSp>
        <p:nvGrpSpPr>
          <p:cNvPr id="22" name="组合 21"/>
          <p:cNvGrpSpPr/>
          <p:nvPr/>
        </p:nvGrpSpPr>
        <p:grpSpPr>
          <a:xfrm>
            <a:off x="9365000" y="3558671"/>
            <a:ext cx="2042292" cy="400110"/>
            <a:chOff x="767677" y="1953637"/>
            <a:chExt cx="1313536" cy="501841"/>
          </a:xfrm>
        </p:grpSpPr>
        <p:sp>
          <p:nvSpPr>
            <p:cNvPr id="23" name="矩形: 圆角 22"/>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808794" y="1953637"/>
              <a:ext cx="1220529" cy="50184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Phone APP</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2" y="0"/>
            <a:ext cx="12191407" cy="6858000"/>
            <a:chOff x="592" y="0"/>
            <a:chExt cx="12191407" cy="685800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1" name="矩形: 圆角 1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472882" y="2994275"/>
            <a:ext cx="11070920" cy="3506747"/>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903249"/>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Data Management APP</a:t>
            </a:r>
          </a:p>
        </p:txBody>
      </p:sp>
      <p:pic>
        <p:nvPicPr>
          <p:cNvPr id="21" name="图片 20"/>
          <p:cNvPicPr>
            <a:picLocks noChangeAspect="1"/>
          </p:cNvPicPr>
          <p:nvPr/>
        </p:nvPicPr>
        <p:blipFill>
          <a:blip r:embed="rId4" cstate="print"/>
          <a:stretch>
            <a:fillRect/>
          </a:stretch>
        </p:blipFill>
        <p:spPr>
          <a:xfrm>
            <a:off x="4984983" y="4496701"/>
            <a:ext cx="523306" cy="1046612"/>
          </a:xfrm>
          <a:prstGeom prst="rect">
            <a:avLst/>
          </a:prstGeom>
        </p:spPr>
      </p:pic>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5666" y="4425960"/>
            <a:ext cx="659413" cy="1078198"/>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3028" y="4222135"/>
            <a:ext cx="1569005" cy="1482773"/>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1483" y="4247765"/>
            <a:ext cx="1938285" cy="1385264"/>
          </a:xfrm>
          <a:prstGeom prst="rect">
            <a:avLst/>
          </a:prstGeom>
        </p:spPr>
      </p:pic>
      <p:cxnSp>
        <p:nvCxnSpPr>
          <p:cNvPr id="29" name="直接连接符 28"/>
          <p:cNvCxnSpPr/>
          <p:nvPr/>
        </p:nvCxnSpPr>
        <p:spPr>
          <a:xfrm>
            <a:off x="2540764"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652607"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22119"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7021" y="4298403"/>
            <a:ext cx="165262" cy="185641"/>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3454468" y="4634543"/>
            <a:ext cx="197216" cy="176310"/>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8762" y="4298290"/>
            <a:ext cx="165262" cy="185641"/>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5439847" y="4337805"/>
            <a:ext cx="197216" cy="176310"/>
          </a:xfrm>
          <a:prstGeom prst="rect">
            <a:avLst/>
          </a:prstGeom>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7682011" y="4216803"/>
            <a:ext cx="197216" cy="176310"/>
          </a:xfrm>
          <a:prstGeom prst="rect">
            <a:avLst/>
          </a:prstGeom>
        </p:spPr>
      </p:pic>
      <p:pic>
        <p:nvPicPr>
          <p:cNvPr id="31" name="图片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952" y="4216265"/>
            <a:ext cx="1681927" cy="1400278"/>
          </a:xfrm>
          <a:prstGeom prst="rect">
            <a:avLst/>
          </a:prstGeom>
        </p:spPr>
      </p:pic>
      <p:pic>
        <p:nvPicPr>
          <p:cNvPr id="32" name="图片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3015" y="4443486"/>
            <a:ext cx="165262" cy="185641"/>
          </a:xfrm>
          <a:prstGeom prst="rect">
            <a:avLst/>
          </a:prstGeom>
        </p:spPr>
      </p:pic>
      <p:pic>
        <p:nvPicPr>
          <p:cNvPr id="33" name="图片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1080462" y="4779626"/>
            <a:ext cx="197216" cy="176310"/>
          </a:xfrm>
          <a:prstGeom prst="rect">
            <a:avLst/>
          </a:prstGeom>
        </p:spPr>
      </p:pic>
      <p:pic>
        <p:nvPicPr>
          <p:cNvPr id="38" name="图片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37" y="4080728"/>
            <a:ext cx="840630" cy="1765586"/>
          </a:xfrm>
          <a:prstGeom prst="rect">
            <a:avLst/>
          </a:prstGeom>
        </p:spPr>
      </p:pic>
      <p:pic>
        <p:nvPicPr>
          <p:cNvPr id="41" name="图片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12481" y="3857723"/>
            <a:ext cx="938132" cy="1765586"/>
          </a:xfrm>
          <a:prstGeom prst="rect">
            <a:avLst/>
          </a:prstGeom>
        </p:spPr>
      </p:pic>
      <p:sp>
        <p:nvSpPr>
          <p:cNvPr id="18" name="矩形 17"/>
          <p:cNvSpPr/>
          <p:nvPr/>
        </p:nvSpPr>
        <p:spPr>
          <a:xfrm>
            <a:off x="8132746" y="3203015"/>
            <a:ext cx="3244487" cy="1421317"/>
          </a:xfrm>
          <a:custGeom>
            <a:avLst/>
            <a:gdLst>
              <a:gd name="connsiteX0" fmla="*/ 0 w 501149"/>
              <a:gd name="connsiteY0" fmla="*/ 0 h 1155473"/>
              <a:gd name="connsiteX1" fmla="*/ 501149 w 501149"/>
              <a:gd name="connsiteY1" fmla="*/ 0 h 1155473"/>
              <a:gd name="connsiteX2" fmla="*/ 501149 w 501149"/>
              <a:gd name="connsiteY2" fmla="*/ 1155473 h 1155473"/>
              <a:gd name="connsiteX3" fmla="*/ 0 w 501149"/>
              <a:gd name="connsiteY3" fmla="*/ 1155473 h 1155473"/>
              <a:gd name="connsiteX4" fmla="*/ 0 w 501149"/>
              <a:gd name="connsiteY4" fmla="*/ 0 h 1155473"/>
              <a:gd name="connsiteX0-1" fmla="*/ 0 w 2250818"/>
              <a:gd name="connsiteY0-2" fmla="*/ 0 h 1234604"/>
              <a:gd name="connsiteX1-3" fmla="*/ 2250818 w 2250818"/>
              <a:gd name="connsiteY1-4" fmla="*/ 79131 h 1234604"/>
              <a:gd name="connsiteX2-5" fmla="*/ 2250818 w 2250818"/>
              <a:gd name="connsiteY2-6" fmla="*/ 1234604 h 1234604"/>
              <a:gd name="connsiteX3-7" fmla="*/ 1749669 w 2250818"/>
              <a:gd name="connsiteY3-8" fmla="*/ 1234604 h 1234604"/>
              <a:gd name="connsiteX4-9" fmla="*/ 0 w 2250818"/>
              <a:gd name="connsiteY4-10" fmla="*/ 0 h 1234604"/>
              <a:gd name="connsiteX0-11" fmla="*/ 0 w 2540964"/>
              <a:gd name="connsiteY0-12" fmla="*/ 0 h 1234604"/>
              <a:gd name="connsiteX1-13" fmla="*/ 2540964 w 2540964"/>
              <a:gd name="connsiteY1-14" fmla="*/ 26377 h 1234604"/>
              <a:gd name="connsiteX2-15" fmla="*/ 2250818 w 2540964"/>
              <a:gd name="connsiteY2-16" fmla="*/ 1234604 h 1234604"/>
              <a:gd name="connsiteX3-17" fmla="*/ 1749669 w 2540964"/>
              <a:gd name="connsiteY3-18" fmla="*/ 1234604 h 1234604"/>
              <a:gd name="connsiteX4-19" fmla="*/ 0 w 2540964"/>
              <a:gd name="connsiteY4-20" fmla="*/ 0 h 1234604"/>
              <a:gd name="connsiteX0-21" fmla="*/ 0 w 2540964"/>
              <a:gd name="connsiteY0-22" fmla="*/ 0 h 1296150"/>
              <a:gd name="connsiteX1-23" fmla="*/ 2540964 w 2540964"/>
              <a:gd name="connsiteY1-24" fmla="*/ 26377 h 1296150"/>
              <a:gd name="connsiteX2-25" fmla="*/ 2242025 w 2540964"/>
              <a:gd name="connsiteY2-26" fmla="*/ 1296150 h 1296150"/>
              <a:gd name="connsiteX3-27" fmla="*/ 1749669 w 2540964"/>
              <a:gd name="connsiteY3-28" fmla="*/ 1234604 h 1296150"/>
              <a:gd name="connsiteX4-29" fmla="*/ 0 w 2540964"/>
              <a:gd name="connsiteY4-30" fmla="*/ 0 h 1296150"/>
              <a:gd name="connsiteX0-31" fmla="*/ 0 w 2540964"/>
              <a:gd name="connsiteY0-32" fmla="*/ 0 h 1296150"/>
              <a:gd name="connsiteX1-33" fmla="*/ 2540964 w 2540964"/>
              <a:gd name="connsiteY1-34" fmla="*/ 26377 h 1296150"/>
              <a:gd name="connsiteX2-35" fmla="*/ 2242025 w 2540964"/>
              <a:gd name="connsiteY2-36" fmla="*/ 1296150 h 1296150"/>
              <a:gd name="connsiteX3-37" fmla="*/ 1766338 w 2540964"/>
              <a:gd name="connsiteY3-38" fmla="*/ 1284610 h 1296150"/>
              <a:gd name="connsiteX4-39" fmla="*/ 0 w 2540964"/>
              <a:gd name="connsiteY4-40" fmla="*/ 0 h 1296150"/>
              <a:gd name="connsiteX0-41" fmla="*/ 0 w 2540964"/>
              <a:gd name="connsiteY0-42" fmla="*/ 0 h 1329487"/>
              <a:gd name="connsiteX1-43" fmla="*/ 2540964 w 2540964"/>
              <a:gd name="connsiteY1-44" fmla="*/ 26377 h 1329487"/>
              <a:gd name="connsiteX2-45" fmla="*/ 2239644 w 2540964"/>
              <a:gd name="connsiteY2-46" fmla="*/ 1329487 h 1329487"/>
              <a:gd name="connsiteX3-47" fmla="*/ 1766338 w 2540964"/>
              <a:gd name="connsiteY3-48" fmla="*/ 1284610 h 1329487"/>
              <a:gd name="connsiteX4-49" fmla="*/ 0 w 2540964"/>
              <a:gd name="connsiteY4-50" fmla="*/ 0 h 13294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40964" h="1329487">
                <a:moveTo>
                  <a:pt x="0" y="0"/>
                </a:moveTo>
                <a:lnTo>
                  <a:pt x="2540964" y="26377"/>
                </a:lnTo>
                <a:lnTo>
                  <a:pt x="2239644" y="1329487"/>
                </a:lnTo>
                <a:lnTo>
                  <a:pt x="1766338" y="1284610"/>
                </a:lnTo>
                <a:lnTo>
                  <a:pt x="0" y="0"/>
                </a:lnTo>
                <a:close/>
              </a:path>
            </a:pathLst>
          </a:custGeom>
          <a:gradFill flip="none" rotWithShape="1">
            <a:gsLst>
              <a:gs pos="53000">
                <a:srgbClr val="F7F7F7"/>
              </a:gs>
              <a:gs pos="0">
                <a:schemeClr val="bg1">
                  <a:lumMod val="95000"/>
                  <a:alpha val="48000"/>
                </a:schemeClr>
              </a:gs>
              <a:gs pos="100000">
                <a:srgbClr val="FFFFFF">
                  <a:alpha val="33000"/>
                </a:srgb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4646" y="4562007"/>
            <a:ext cx="165262" cy="185641"/>
          </a:xfrm>
          <a:prstGeom prst="rect">
            <a:avLst/>
          </a:prstGeom>
        </p:spPr>
      </p:pic>
      <p:pic>
        <p:nvPicPr>
          <p:cNvPr id="43" name="图片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9868728" y="4210134"/>
            <a:ext cx="197216" cy="176310"/>
          </a:xfrm>
          <a:prstGeom prst="rect">
            <a:avLst/>
          </a:prstGeom>
        </p:spPr>
      </p:pic>
      <p:pic>
        <p:nvPicPr>
          <p:cNvPr id="36" name="图片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98497">
            <a:off x="8144410" y="4278222"/>
            <a:ext cx="165262" cy="185641"/>
          </a:xfrm>
          <a:prstGeom prst="rect">
            <a:avLst/>
          </a:prstGeom>
        </p:spPr>
      </p:pic>
      <p:pic>
        <p:nvPicPr>
          <p:cNvPr id="9" name="图片 8"/>
          <p:cNvPicPr>
            <a:picLocks noChangeAspect="1"/>
          </p:cNvPicPr>
          <p:nvPr/>
        </p:nvPicPr>
        <p:blipFill>
          <a:blip r:embed="rId13"/>
          <a:stretch>
            <a:fillRect/>
          </a:stretch>
        </p:blipFill>
        <p:spPr>
          <a:xfrm>
            <a:off x="8085946" y="1023068"/>
            <a:ext cx="3291287" cy="2251721"/>
          </a:xfrm>
          <a:prstGeom prst="rect">
            <a:avLst/>
          </a:prstGeom>
        </p:spPr>
      </p:pic>
      <p:sp>
        <p:nvSpPr>
          <p:cNvPr id="16" name="矩形 15"/>
          <p:cNvSpPr/>
          <p:nvPr/>
        </p:nvSpPr>
        <p:spPr>
          <a:xfrm>
            <a:off x="-10794" y="1542238"/>
            <a:ext cx="5632940" cy="115365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21"/>
          <p:cNvSpPr txBox="1"/>
          <p:nvPr/>
        </p:nvSpPr>
        <p:spPr>
          <a:xfrm>
            <a:off x="574673" y="1659223"/>
            <a:ext cx="4833291" cy="938719"/>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Measuring tools connects to the mobile APP by Bluetooth for real-time data collection</a:t>
            </a: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Displays synchronized data with automatic judgment (red display for out-of-tolerance) </a:t>
            </a: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Data trend charts help quickly identify abnormal fluctuations</a:t>
            </a: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Export data as PDF, JPEG, or Excel files</a:t>
            </a: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Transmission distance: 10 meters</a:t>
            </a:r>
          </a:p>
        </p:txBody>
      </p:sp>
      <p:cxnSp>
        <p:nvCxnSpPr>
          <p:cNvPr id="4" name="直接连接符 3"/>
          <p:cNvCxnSpPr/>
          <p:nvPr/>
        </p:nvCxnSpPr>
        <p:spPr>
          <a:xfrm>
            <a:off x="9245178"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04</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69" y="3500438"/>
            <a:ext cx="4269287" cy="584775"/>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sym typeface="+mn-ea"/>
              </a:rPr>
              <a:t>Inspection Table</a:t>
            </a:r>
            <a:endParaRPr lang="zh-CN" altLang="en-US" dirty="0"/>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2545" y="2312119"/>
            <a:ext cx="1319394" cy="27759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1" name="矩形: 圆角 20"/>
          <p:cNvSpPr/>
          <p:nvPr/>
        </p:nvSpPr>
        <p:spPr>
          <a:xfrm>
            <a:off x="-2936" y="5436720"/>
            <a:ext cx="12190815" cy="1421280"/>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471238" y="1935661"/>
            <a:ext cx="11249521" cy="4480498"/>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矩形 4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10720" y="1477831"/>
            <a:ext cx="9023179" cy="54388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580372" y="1539308"/>
            <a:ext cx="8892102" cy="313868"/>
          </a:xfrm>
          <a:prstGeom prst="rect">
            <a:avLst/>
          </a:prstGeom>
        </p:spPr>
        <p:txBody>
          <a:bodyPr wrap="square">
            <a:spAutoFit/>
          </a:bodyPr>
          <a:lstStyle>
            <a:defPPr>
              <a:defRPr lang="zh-CN"/>
            </a:defPPr>
            <a:lvl1pPr algn="just">
              <a:lnSpc>
                <a:spcPts val="2000"/>
              </a:lnSpc>
              <a:defRPr sz="1000" b="0">
                <a:solidFill>
                  <a:schemeClr val="bg1"/>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The small and lightweight station is easy to move, and equipped with a 23.6-inch touchscreen computer (i7 </a:t>
            </a:r>
            <a:r>
              <a:rPr lang="en-US" altLang="zh-CN" dirty="0" err="1"/>
              <a:t>CPU&amp;Windows</a:t>
            </a:r>
            <a:r>
              <a:rPr lang="en-US" altLang="zh-CN" dirty="0"/>
              <a:t> system)</a:t>
            </a:r>
          </a:p>
        </p:txBody>
      </p:sp>
      <p:grpSp>
        <p:nvGrpSpPr>
          <p:cNvPr id="9" name="组合 8"/>
          <p:cNvGrpSpPr/>
          <p:nvPr/>
        </p:nvGrpSpPr>
        <p:grpSpPr>
          <a:xfrm>
            <a:off x="10677525" y="361913"/>
            <a:ext cx="1514474" cy="438150"/>
            <a:chOff x="10677525" y="361913"/>
            <a:chExt cx="1514474" cy="438150"/>
          </a:xfrm>
        </p:grpSpPr>
        <p:sp>
          <p:nvSpPr>
            <p:cNvPr id="12" name="矩形: 圆角 1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8" name="圆角矩形标注 41"/>
          <p:cNvSpPr>
            <a:spLocks noChangeArrowheads="1"/>
          </p:cNvSpPr>
          <p:nvPr/>
        </p:nvSpPr>
        <p:spPr bwMode="auto">
          <a:xfrm>
            <a:off x="10559305" y="2174984"/>
            <a:ext cx="971092" cy="412900"/>
          </a:xfrm>
          <a:prstGeom prst="roundRect">
            <a:avLst>
              <a:gd name="adj" fmla="val 6084"/>
            </a:avLst>
          </a:prstGeom>
          <a:solidFill>
            <a:srgbClr val="166D54"/>
          </a:solidFill>
          <a:ln w="6350" algn="ctr">
            <a:noFill/>
            <a:round/>
          </a:ln>
        </p:spPr>
        <p:txBody>
          <a:bodyPr anchor="ctr"/>
          <a:lstStyle/>
          <a:p>
            <a:pPr algn="ctr"/>
            <a:r>
              <a:rPr lang="en-US" altLang="zh-CN"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rPr>
              <a:t>CAN BE </a:t>
            </a:r>
          </a:p>
          <a:p>
            <a:pPr algn="ctr"/>
            <a:r>
              <a:rPr lang="en-US" altLang="zh-CN"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rPr>
              <a:t>CUSTOMILZED</a:t>
            </a:r>
            <a:endParaRPr lang="zh-CN" altLang="en-US"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endParaRPr>
          </a:p>
        </p:txBody>
      </p:sp>
      <p:sp>
        <p:nvSpPr>
          <p:cNvPr id="4" name="圆角矩形标注 41"/>
          <p:cNvSpPr>
            <a:spLocks noChangeArrowheads="1"/>
          </p:cNvSpPr>
          <p:nvPr/>
        </p:nvSpPr>
        <p:spPr bwMode="auto">
          <a:xfrm>
            <a:off x="701226" y="5853974"/>
            <a:ext cx="2032260" cy="372777"/>
          </a:xfrm>
          <a:prstGeom prst="roundRect">
            <a:avLst>
              <a:gd name="adj" fmla="val 4304"/>
            </a:avLst>
          </a:prstGeom>
          <a:solidFill>
            <a:schemeClr val="accent5">
              <a:lumMod val="20000"/>
              <a:lumOff val="80000"/>
            </a:schemeClr>
          </a:solidFill>
          <a:ln w="6350" algn="ctr">
            <a:noFill/>
            <a:round/>
          </a:ln>
          <a:effectLst>
            <a:outerShdw blurRad="50800" dist="38100" dir="2700000" algn="tl" rotWithShape="0">
              <a:prstClr val="black">
                <a:alpha val="40000"/>
              </a:prstClr>
            </a:outerShdw>
          </a:effectLst>
        </p:spPr>
        <p:txBody>
          <a:bodyPr anchor="ctr"/>
          <a:lstStyle/>
          <a:p>
            <a:pPr marL="90170" indent="-90170">
              <a:spcBef>
                <a:spcPts val="300"/>
              </a:spcBef>
              <a:buFont typeface="Arial" panose="020B0604020202020204" pitchFamily="34" charset="0"/>
              <a:buChar char="•"/>
            </a:pP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L×W×H : 650x600x1617mm</a:t>
            </a:r>
          </a:p>
        </p:txBody>
      </p:sp>
      <p:grpSp>
        <p:nvGrpSpPr>
          <p:cNvPr id="23" name="组合 22"/>
          <p:cNvGrpSpPr/>
          <p:nvPr/>
        </p:nvGrpSpPr>
        <p:grpSpPr>
          <a:xfrm>
            <a:off x="1138387" y="2089530"/>
            <a:ext cx="4772194" cy="4248693"/>
            <a:chOff x="1956106" y="2089530"/>
            <a:chExt cx="4772194" cy="4248693"/>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6061" y="2089530"/>
              <a:ext cx="2020757" cy="4248693"/>
            </a:xfrm>
            <a:prstGeom prst="rect">
              <a:avLst/>
            </a:prstGeom>
          </p:spPr>
        </p:pic>
        <p:grpSp>
          <p:nvGrpSpPr>
            <p:cNvPr id="43" name="组合 42"/>
            <p:cNvGrpSpPr/>
            <p:nvPr/>
          </p:nvGrpSpPr>
          <p:grpSpPr>
            <a:xfrm>
              <a:off x="1956106" y="3287982"/>
              <a:ext cx="4772194" cy="2153768"/>
              <a:chOff x="2078468" y="3287982"/>
              <a:chExt cx="4772194" cy="2153768"/>
            </a:xfrm>
          </p:grpSpPr>
          <p:grpSp>
            <p:nvGrpSpPr>
              <p:cNvPr id="20" name="组合 19"/>
              <p:cNvGrpSpPr/>
              <p:nvPr/>
            </p:nvGrpSpPr>
            <p:grpSpPr>
              <a:xfrm>
                <a:off x="2078468" y="4124344"/>
                <a:ext cx="1782251" cy="953705"/>
                <a:chOff x="1977286" y="4124344"/>
                <a:chExt cx="1782251" cy="953705"/>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t="16952"/>
                <a:stretch>
                  <a:fillRect/>
                </a:stretch>
              </p:blipFill>
              <p:spPr>
                <a:xfrm>
                  <a:off x="2291541" y="4149491"/>
                  <a:ext cx="1427411" cy="928558"/>
                </a:xfrm>
                <a:prstGeom prst="rect">
                  <a:avLst/>
                </a:prstGeom>
              </p:spPr>
            </p:pic>
            <p:sp>
              <p:nvSpPr>
                <p:cNvPr id="18" name="圆角矩形 38"/>
                <p:cNvSpPr>
                  <a:spLocks noChangeArrowheads="1"/>
                </p:cNvSpPr>
                <p:nvPr/>
              </p:nvSpPr>
              <p:spPr bwMode="auto">
                <a:xfrm>
                  <a:off x="1977286" y="4124344"/>
                  <a:ext cx="1782251" cy="953705"/>
                </a:xfrm>
                <a:prstGeom prst="roundRect">
                  <a:avLst>
                    <a:gd name="adj" fmla="val 3353"/>
                  </a:avLst>
                </a:prstGeom>
                <a:noFill/>
                <a:ln w="6350">
                  <a:solidFill>
                    <a:schemeClr val="tx1">
                      <a:lumMod val="50000"/>
                      <a:lumOff val="50000"/>
                    </a:schemeClr>
                  </a:solidFill>
                  <a:round/>
                </a:ln>
              </p:spPr>
              <p:txBody>
                <a:bodyPr lIns="0" tIns="0" rIns="0" bIns="0" anchor="ctr" anchorCtr="1"/>
                <a:lstStyle/>
                <a:p>
                  <a:pPr algn="ctr">
                    <a:buFont typeface="Arial" panose="020B0604020202020204" pitchFamily="34" charset="0"/>
                    <a:buChar char="•"/>
                  </a:pPr>
                  <a:endParaRPr lang="zh-CN" altLang="en-US" sz="1200" b="0"/>
                </a:p>
              </p:txBody>
            </p:sp>
          </p:grpSp>
          <p:sp>
            <p:nvSpPr>
              <p:cNvPr id="22" name="文本框 21"/>
              <p:cNvSpPr txBox="1"/>
              <p:nvPr/>
            </p:nvSpPr>
            <p:spPr>
              <a:xfrm>
                <a:off x="2392723" y="5103196"/>
                <a:ext cx="1275498"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storage drawer </a:t>
                </a:r>
              </a:p>
              <a:p>
                <a:r>
                  <a:rPr lang="en-US" altLang="zh-CN" dirty="0"/>
                  <a:t>(customizable cavity)</a:t>
                </a:r>
              </a:p>
            </p:txBody>
          </p:sp>
          <p:cxnSp>
            <p:nvCxnSpPr>
              <p:cNvPr id="6" name="直接连接符 5"/>
              <p:cNvCxnSpPr/>
              <p:nvPr/>
            </p:nvCxnSpPr>
            <p:spPr bwMode="auto">
              <a:xfrm>
                <a:off x="5499606" y="3402269"/>
                <a:ext cx="585972"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7" name="文本框 6"/>
              <p:cNvSpPr txBox="1"/>
              <p:nvPr/>
            </p:nvSpPr>
            <p:spPr>
              <a:xfrm>
                <a:off x="6065695" y="3287982"/>
                <a:ext cx="784967" cy="338554"/>
              </a:xfrm>
              <a:prstGeom prst="rect">
                <a:avLst/>
              </a:prstGeom>
              <a:noFill/>
            </p:spPr>
            <p:txBody>
              <a:bodyPr wrap="square">
                <a:spAutoFit/>
              </a:bodyPr>
              <a:lstStyle>
                <a:defPPr>
                  <a:defRPr lang="zh-CN"/>
                </a:defPPr>
                <a:lvl1pPr algn="ct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touchscreen computer</a:t>
                </a:r>
              </a:p>
            </p:txBody>
          </p:sp>
          <p:cxnSp>
            <p:nvCxnSpPr>
              <p:cNvPr id="16" name="直接连接符 15"/>
              <p:cNvCxnSpPr/>
              <p:nvPr/>
            </p:nvCxnSpPr>
            <p:spPr bwMode="auto">
              <a:xfrm>
                <a:off x="3861311" y="4650129"/>
                <a:ext cx="1000353" cy="0"/>
              </a:xfrm>
              <a:prstGeom prst="line">
                <a:avLst/>
              </a:prstGeom>
              <a:solidFill>
                <a:srgbClr val="808000"/>
              </a:solidFill>
              <a:ln w="12700" cap="flat" cmpd="sng" algn="ctr">
                <a:solidFill>
                  <a:srgbClr val="FF0000"/>
                </a:solidFill>
                <a:prstDash val="solid"/>
                <a:round/>
                <a:headEnd type="none" w="med" len="med"/>
                <a:tailEnd type="none" w="med" len="med"/>
              </a:ln>
              <a:effectLst/>
            </p:spPr>
          </p:cxnSp>
        </p:grpSp>
      </p:grpSp>
      <p:sp>
        <p:nvSpPr>
          <p:cNvPr id="32" name="文本框 31"/>
          <p:cNvSpPr txBox="1"/>
          <p:nvPr/>
        </p:nvSpPr>
        <p:spPr>
          <a:xfrm>
            <a:off x="767677" y="761838"/>
            <a:ext cx="9325891" cy="584775"/>
          </a:xfrm>
          <a:prstGeom prst="rect">
            <a:avLst/>
          </a:prstGeom>
          <a:noFill/>
        </p:spPr>
        <p:txBody>
          <a:bodyPr wrap="square">
            <a:spAutoFit/>
          </a:bodyPr>
          <a:lstStyle/>
          <a:p>
            <a:r>
              <a:rPr lang="en-US" altLang="zh-CN" sz="2800" dirty="0">
                <a:solidFill>
                  <a:srgbClr val="00684D"/>
                </a:solidFill>
                <a:latin typeface="Arial Black" panose="020B0A04020102090204" pitchFamily="34" charset="0"/>
                <a:ea typeface="思源黑体 CN Heavy" panose="020B0A00000000000000" pitchFamily="34" charset="-122"/>
              </a:rPr>
              <a:t>Digital Measurement Station</a:t>
            </a:r>
            <a:r>
              <a:rPr lang="en-US" altLang="zh-CN" sz="2800" dirty="0">
                <a:solidFill>
                  <a:srgbClr val="00684D"/>
                </a:solidFill>
                <a:latin typeface="思源黑体 CN Heavy" panose="020B0A00000000000000" pitchFamily="34" charset="-122"/>
                <a:ea typeface="思源黑体 CN Heavy" panose="020B0A00000000000000" pitchFamily="34" charset="-122"/>
              </a:rPr>
              <a:t> </a:t>
            </a:r>
            <a:r>
              <a:rPr lang="en-US" altLang="zh-CN" sz="3200" dirty="0">
                <a:solidFill>
                  <a:srgbClr val="00684D"/>
                </a:solidFill>
                <a:latin typeface="思源黑体 CN Heavy" panose="020B0A00000000000000" pitchFamily="34" charset="-122"/>
                <a:ea typeface="思源黑体 CN Heavy" panose="020B0A00000000000000" pitchFamily="34" charset="-122"/>
              </a:rPr>
              <a:t>-- </a:t>
            </a:r>
            <a:r>
              <a:rPr lang="en-US" altLang="zh-CN" sz="2800" b="1" dirty="0">
                <a:solidFill>
                  <a:srgbClr val="00684D"/>
                </a:solidFill>
                <a:latin typeface="Arial" panose="020B0604020202020204" pitchFamily="34" charset="0"/>
                <a:ea typeface="思源黑体 CN Heavy" panose="020B0A00000000000000" pitchFamily="34" charset="-122"/>
                <a:cs typeface="Arial" panose="020B0604020202020204" pitchFamily="34" charset="0"/>
              </a:rPr>
              <a:t>7906-06</a:t>
            </a:r>
          </a:p>
        </p:txBody>
      </p:sp>
      <p:grpSp>
        <p:nvGrpSpPr>
          <p:cNvPr id="31" name="组合 30"/>
          <p:cNvGrpSpPr/>
          <p:nvPr/>
        </p:nvGrpSpPr>
        <p:grpSpPr>
          <a:xfrm>
            <a:off x="6195739" y="2420387"/>
            <a:ext cx="4402826" cy="3800418"/>
            <a:chOff x="6739611" y="2420387"/>
            <a:chExt cx="4402826" cy="3800418"/>
          </a:xfrm>
        </p:grpSpPr>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4399" y="2666609"/>
              <a:ext cx="2662584" cy="3554196"/>
            </a:xfrm>
            <a:prstGeom prst="rect">
              <a:avLst/>
            </a:prstGeom>
          </p:spPr>
        </p:pic>
        <p:grpSp>
          <p:nvGrpSpPr>
            <p:cNvPr id="50" name="组合 49"/>
            <p:cNvGrpSpPr/>
            <p:nvPr/>
          </p:nvGrpSpPr>
          <p:grpSpPr>
            <a:xfrm>
              <a:off x="6739611" y="2740055"/>
              <a:ext cx="4402826" cy="3407305"/>
              <a:chOff x="6998152" y="2649412"/>
              <a:chExt cx="4402826" cy="3407305"/>
            </a:xfrm>
          </p:grpSpPr>
          <p:sp>
            <p:nvSpPr>
              <p:cNvPr id="27" name="圆角矩形 38"/>
              <p:cNvSpPr>
                <a:spLocks noChangeArrowheads="1"/>
              </p:cNvSpPr>
              <p:nvPr/>
            </p:nvSpPr>
            <p:spPr bwMode="auto">
              <a:xfrm>
                <a:off x="6998152" y="2649412"/>
                <a:ext cx="4297667" cy="3407305"/>
              </a:xfrm>
              <a:prstGeom prst="roundRect">
                <a:avLst>
                  <a:gd name="adj" fmla="val 3353"/>
                </a:avLst>
              </a:prstGeom>
              <a:noFill/>
              <a:ln w="6350">
                <a:solidFill>
                  <a:schemeClr val="tx1">
                    <a:lumMod val="50000"/>
                    <a:lumOff val="50000"/>
                  </a:schemeClr>
                </a:solidFill>
                <a:round/>
              </a:ln>
            </p:spPr>
            <p:txBody>
              <a:bodyPr lIns="0" tIns="0" rIns="0" bIns="0" anchor="ctr" anchorCtr="1"/>
              <a:lstStyle/>
              <a:p>
                <a:pPr algn="ctr">
                  <a:buFont typeface="Arial" panose="020B0604020202020204" pitchFamily="34" charset="0"/>
                  <a:buChar char="•"/>
                </a:pPr>
                <a:endParaRPr lang="zh-CN" altLang="en-US" sz="1200" b="0"/>
              </a:p>
            </p:txBody>
          </p:sp>
          <p:grpSp>
            <p:nvGrpSpPr>
              <p:cNvPr id="34" name="组合 33"/>
              <p:cNvGrpSpPr/>
              <p:nvPr/>
            </p:nvGrpSpPr>
            <p:grpSpPr>
              <a:xfrm>
                <a:off x="9355961" y="3775718"/>
                <a:ext cx="2045017" cy="338554"/>
                <a:chOff x="9355961" y="3775718"/>
                <a:chExt cx="2045017" cy="338554"/>
              </a:xfrm>
            </p:grpSpPr>
            <p:cxnSp>
              <p:nvCxnSpPr>
                <p:cNvPr id="29" name="直接连接符 28"/>
                <p:cNvCxnSpPr/>
                <p:nvPr/>
              </p:nvCxnSpPr>
              <p:spPr bwMode="auto">
                <a:xfrm>
                  <a:off x="9355961" y="3898967"/>
                  <a:ext cx="515409"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30" name="文本框 29"/>
                <p:cNvSpPr txBox="1"/>
                <p:nvPr/>
              </p:nvSpPr>
              <p:spPr>
                <a:xfrm>
                  <a:off x="9757032" y="3775718"/>
                  <a:ext cx="1643946"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scan window(scan barcode </a:t>
                  </a:r>
                </a:p>
                <a:p>
                  <a:r>
                    <a:rPr lang="en-US" altLang="zh-CN" dirty="0"/>
                    <a:t>or QR code of workpieces)</a:t>
                  </a:r>
                </a:p>
              </p:txBody>
            </p:sp>
          </p:grpSp>
          <p:grpSp>
            <p:nvGrpSpPr>
              <p:cNvPr id="35" name="组合 34"/>
              <p:cNvGrpSpPr/>
              <p:nvPr/>
            </p:nvGrpSpPr>
            <p:grpSpPr>
              <a:xfrm>
                <a:off x="9271000" y="3363719"/>
                <a:ext cx="1785122" cy="461665"/>
                <a:chOff x="9285398" y="3767922"/>
                <a:chExt cx="1785122" cy="461665"/>
              </a:xfrm>
            </p:grpSpPr>
            <p:cxnSp>
              <p:nvCxnSpPr>
                <p:cNvPr id="36" name="直接连接符 35"/>
                <p:cNvCxnSpPr/>
                <p:nvPr/>
              </p:nvCxnSpPr>
              <p:spPr bwMode="auto">
                <a:xfrm>
                  <a:off x="9285398" y="3898967"/>
                  <a:ext cx="585972"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37" name="文本框 36"/>
                <p:cNvSpPr txBox="1"/>
                <p:nvPr/>
              </p:nvSpPr>
              <p:spPr>
                <a:xfrm>
                  <a:off x="9871370" y="3767922"/>
                  <a:ext cx="1199150" cy="461665"/>
                </a:xfrm>
                <a:prstGeom prst="rect">
                  <a:avLst/>
                </a:prstGeom>
                <a:noFill/>
              </p:spPr>
              <p:txBody>
                <a:bodyPr wrap="square">
                  <a:spAutoFit/>
                </a:bodyPr>
                <a:lstStyle>
                  <a:defPPr>
                    <a:defRPr lang="zh-CN"/>
                  </a:defPPr>
                  <a:lvl1pPr algn="ct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measurement data management </a:t>
                  </a:r>
                </a:p>
                <a:p>
                  <a:r>
                    <a:rPr lang="en-US" altLang="zh-CN" dirty="0">
                      <a:latin typeface="Arial" panose="020B0604020202020204" pitchFamily="34" charset="0"/>
                      <a:cs typeface="Arial" panose="020B0604020202020204" pitchFamily="34" charset="0"/>
                    </a:rPr>
                    <a:t>and analysis software</a:t>
                  </a:r>
                </a:p>
              </p:txBody>
            </p:sp>
          </p:grpSp>
          <p:grpSp>
            <p:nvGrpSpPr>
              <p:cNvPr id="39" name="组合 38"/>
              <p:cNvGrpSpPr/>
              <p:nvPr/>
            </p:nvGrpSpPr>
            <p:grpSpPr>
              <a:xfrm>
                <a:off x="7416860" y="3712138"/>
                <a:ext cx="865128" cy="215444"/>
                <a:chOff x="10363101" y="3712138"/>
                <a:chExt cx="865128" cy="215444"/>
              </a:xfrm>
            </p:grpSpPr>
            <p:cxnSp>
              <p:nvCxnSpPr>
                <p:cNvPr id="40" name="直接连接符 39"/>
                <p:cNvCxnSpPr/>
                <p:nvPr/>
              </p:nvCxnSpPr>
              <p:spPr bwMode="auto">
                <a:xfrm>
                  <a:off x="10918061" y="3813577"/>
                  <a:ext cx="310168"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1" name="文本框 40"/>
                <p:cNvSpPr txBox="1"/>
                <p:nvPr/>
              </p:nvSpPr>
              <p:spPr>
                <a:xfrm>
                  <a:off x="10363101" y="3712138"/>
                  <a:ext cx="648305" cy="215444"/>
                </a:xfrm>
                <a:prstGeom prst="rect">
                  <a:avLst/>
                </a:prstGeom>
                <a:noFill/>
              </p:spPr>
              <p:txBody>
                <a:bodyPr wrap="square">
                  <a:spAutoFit/>
                </a:bodyPr>
                <a:lstStyle>
                  <a:defPPr>
                    <a:defRPr lang="zh-CN"/>
                  </a:defPPr>
                  <a:lvl1pP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receiver</a:t>
                  </a:r>
                </a:p>
              </p:txBody>
            </p:sp>
          </p:grpSp>
          <p:cxnSp>
            <p:nvCxnSpPr>
              <p:cNvPr id="44" name="直接连接符 43"/>
              <p:cNvCxnSpPr/>
              <p:nvPr/>
            </p:nvCxnSpPr>
            <p:spPr bwMode="auto">
              <a:xfrm>
                <a:off x="7971820" y="4033701"/>
                <a:ext cx="648305"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5" name="文本框 44"/>
              <p:cNvSpPr txBox="1"/>
              <p:nvPr/>
            </p:nvSpPr>
            <p:spPr>
              <a:xfrm>
                <a:off x="7053856" y="3932262"/>
                <a:ext cx="1011309" cy="215444"/>
              </a:xfrm>
              <a:prstGeom prst="rect">
                <a:avLst/>
              </a:prstGeom>
              <a:noFill/>
            </p:spPr>
            <p:txBody>
              <a:bodyPr wrap="square">
                <a:spAutoFit/>
              </a:bodyPr>
              <a:lstStyle>
                <a:defPPr>
                  <a:defRPr lang="zh-CN"/>
                </a:defPPr>
                <a:lvl1pPr>
                  <a:defRPr sz="800">
                    <a:latin typeface="思源黑体 CN Regular" panose="020B0500000000000000" charset="-122"/>
                    <a:ea typeface="思源黑体 CN Regular" panose="020B0500000000000000" charset="-122"/>
                  </a:defRPr>
                </a:lvl1pPr>
              </a:lstStyle>
              <a:p>
                <a:pPr algn="ctr"/>
                <a:r>
                  <a:rPr lang="en-US" altLang="zh-CN" dirty="0">
                    <a:latin typeface="Arial" panose="020B0604020202020204" pitchFamily="34" charset="0"/>
                    <a:cs typeface="Arial" panose="020B0604020202020204" pitchFamily="34" charset="0"/>
                  </a:rPr>
                  <a:t>data output cable</a:t>
                </a:r>
              </a:p>
            </p:txBody>
          </p:sp>
          <p:grpSp>
            <p:nvGrpSpPr>
              <p:cNvPr id="47" name="组合 46"/>
              <p:cNvGrpSpPr/>
              <p:nvPr/>
            </p:nvGrpSpPr>
            <p:grpSpPr>
              <a:xfrm>
                <a:off x="7026986" y="5641517"/>
                <a:ext cx="1268986" cy="338554"/>
                <a:chOff x="9959243" y="3712138"/>
                <a:chExt cx="1268986" cy="338554"/>
              </a:xfrm>
            </p:grpSpPr>
            <p:cxnSp>
              <p:nvCxnSpPr>
                <p:cNvPr id="48" name="直接连接符 47"/>
                <p:cNvCxnSpPr/>
                <p:nvPr/>
              </p:nvCxnSpPr>
              <p:spPr bwMode="auto">
                <a:xfrm>
                  <a:off x="10918061" y="3813577"/>
                  <a:ext cx="310168"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9" name="文本框 48"/>
                <p:cNvSpPr txBox="1"/>
                <p:nvPr/>
              </p:nvSpPr>
              <p:spPr>
                <a:xfrm>
                  <a:off x="9959243" y="3712138"/>
                  <a:ext cx="1052163"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foot switch </a:t>
                  </a:r>
                </a:p>
                <a:p>
                  <a:r>
                    <a:rPr lang="en-US" altLang="zh-CN" dirty="0"/>
                    <a:t>(transmission data)</a:t>
                  </a:r>
                </a:p>
              </p:txBody>
            </p:sp>
          </p:grpSp>
        </p:grpSp>
        <p:sp>
          <p:nvSpPr>
            <p:cNvPr id="17" name="圆角矩形 24"/>
            <p:cNvSpPr>
              <a:spLocks noChangeArrowheads="1"/>
            </p:cNvSpPr>
            <p:nvPr/>
          </p:nvSpPr>
          <p:spPr bwMode="auto">
            <a:xfrm>
              <a:off x="8402897" y="2420387"/>
              <a:ext cx="971093" cy="216000"/>
            </a:xfrm>
            <a:prstGeom prst="roundRect">
              <a:avLst>
                <a:gd name="adj" fmla="val 50000"/>
              </a:avLst>
            </a:prstGeom>
            <a:solidFill>
              <a:srgbClr val="E2EDE9"/>
            </a:solidFill>
            <a:ln w="6350">
              <a:noFill/>
              <a:round/>
            </a:ln>
          </p:spPr>
          <p:txBody>
            <a:bodyPr lIns="0" tIns="0" rIns="0" bIns="0" anchor="ctr" anchorCtr="1"/>
            <a:lstStyle/>
            <a:p>
              <a:pPr algn="ctr">
                <a:defRPr/>
              </a:pPr>
              <a:r>
                <a:rPr lang="en-US" altLang="zh-CN" sz="900" dirty="0">
                  <a:solidFill>
                    <a:srgbClr val="000000"/>
                  </a:solidFill>
                  <a:latin typeface="Arial" panose="020B0604020202020204" pitchFamily="34" charset="0"/>
                  <a:cs typeface="Arial" panose="020B0604020202020204" pitchFamily="34" charset="0"/>
                </a:rPr>
                <a:t>Application</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92" y="0"/>
            <a:ext cx="12191407" cy="6858000"/>
            <a:chOff x="592" y="0"/>
            <a:chExt cx="12191407" cy="685800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矩形: 圆角 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8" name="矩形 7"/>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964548" y="2339747"/>
            <a:ext cx="10262905" cy="3902791"/>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901912"/>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Inspection Table</a:t>
            </a:r>
          </a:p>
        </p:txBody>
      </p:sp>
      <p:sp>
        <p:nvSpPr>
          <p:cNvPr id="9" name="矩形 8"/>
          <p:cNvSpPr/>
          <p:nvPr/>
        </p:nvSpPr>
        <p:spPr>
          <a:xfrm>
            <a:off x="-10794" y="1542239"/>
            <a:ext cx="5954394"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 name="文本框 21"/>
          <p:cNvSpPr txBox="1"/>
          <p:nvPr/>
        </p:nvSpPr>
        <p:spPr>
          <a:xfrm>
            <a:off x="574674" y="1659223"/>
            <a:ext cx="6492876"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90170" indent="-90170">
              <a:spcBef>
                <a:spcPts val="300"/>
              </a:spcBef>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Customers can choose the suitable inspection table based on different measurement applications.</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rcRect r="9089"/>
          <a:stretch>
            <a:fillRect/>
          </a:stretch>
        </p:blipFill>
        <p:spPr>
          <a:xfrm>
            <a:off x="7827741" y="2716637"/>
            <a:ext cx="2990237" cy="2620632"/>
          </a:xfrm>
          <a:prstGeom prst="rect">
            <a:avLst/>
          </a:prstGeom>
        </p:spPr>
      </p:pic>
      <p:pic>
        <p:nvPicPr>
          <p:cNvPr id="11" name="图片 10"/>
          <p:cNvPicPr>
            <a:picLocks noChangeAspect="1"/>
          </p:cNvPicPr>
          <p:nvPr/>
        </p:nvPicPr>
        <p:blipFill>
          <a:blip r:embed="rId5"/>
          <a:srcRect t="4880" b="2673"/>
          <a:stretch>
            <a:fillRect/>
          </a:stretch>
        </p:blipFill>
        <p:spPr>
          <a:xfrm>
            <a:off x="1837633" y="2859981"/>
            <a:ext cx="1910508" cy="2620632"/>
          </a:xfrm>
          <a:prstGeom prst="rect">
            <a:avLst/>
          </a:prstGeom>
        </p:spPr>
      </p:pic>
      <p:cxnSp>
        <p:nvCxnSpPr>
          <p:cNvPr id="13" name="直接连接符 12"/>
          <p:cNvCxnSpPr/>
          <p:nvPr/>
        </p:nvCxnSpPr>
        <p:spPr bwMode="auto">
          <a:xfrm>
            <a:off x="7911634" y="3670519"/>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cxnSp>
        <p:nvCxnSpPr>
          <p:cNvPr id="16" name="直接连接符 15"/>
          <p:cNvCxnSpPr/>
          <p:nvPr/>
        </p:nvCxnSpPr>
        <p:spPr bwMode="auto">
          <a:xfrm>
            <a:off x="4381453" y="3663283"/>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862" y="3730583"/>
            <a:ext cx="2254460" cy="1465084"/>
          </a:xfrm>
          <a:prstGeom prst="rect">
            <a:avLst/>
          </a:prstGeom>
        </p:spPr>
      </p:pic>
      <p:sp>
        <p:nvSpPr>
          <p:cNvPr id="12" name="圆角矩形 24"/>
          <p:cNvSpPr>
            <a:spLocks noChangeArrowheads="1"/>
          </p:cNvSpPr>
          <p:nvPr/>
        </p:nvSpPr>
        <p:spPr bwMode="auto">
          <a:xfrm>
            <a:off x="2210382"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7901</a:t>
            </a:r>
          </a:p>
        </p:txBody>
      </p:sp>
      <p:sp>
        <p:nvSpPr>
          <p:cNvPr id="14" name="圆角矩形 24"/>
          <p:cNvSpPr>
            <a:spLocks noChangeArrowheads="1"/>
          </p:cNvSpPr>
          <p:nvPr/>
        </p:nvSpPr>
        <p:spPr bwMode="auto">
          <a:xfrm>
            <a:off x="5478341"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7911</a:t>
            </a:r>
          </a:p>
        </p:txBody>
      </p:sp>
      <p:sp>
        <p:nvSpPr>
          <p:cNvPr id="18" name="圆角矩形 24"/>
          <p:cNvSpPr>
            <a:spLocks noChangeArrowheads="1"/>
          </p:cNvSpPr>
          <p:nvPr/>
        </p:nvSpPr>
        <p:spPr bwMode="auto">
          <a:xfrm>
            <a:off x="8856144"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592" y="0"/>
            <a:ext cx="12191407" cy="6858000"/>
            <a:chOff x="592" y="0"/>
            <a:chExt cx="12191407" cy="6858000"/>
          </a:xfrm>
        </p:grpSpPr>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8" name="矩形: 圆角 3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42" name="矩形 4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606056" y="3171021"/>
            <a:ext cx="10983432" cy="3187207"/>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899338"/>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SPC Inspection Station Case</a:t>
            </a:r>
          </a:p>
        </p:txBody>
      </p:sp>
      <p:grpSp>
        <p:nvGrpSpPr>
          <p:cNvPr id="22" name="组合 21"/>
          <p:cNvGrpSpPr/>
          <p:nvPr/>
        </p:nvGrpSpPr>
        <p:grpSpPr>
          <a:xfrm>
            <a:off x="2912128" y="5534698"/>
            <a:ext cx="1775061" cy="707886"/>
            <a:chOff x="5655625" y="3720518"/>
            <a:chExt cx="2016721" cy="804259"/>
          </a:xfrm>
        </p:grpSpPr>
        <p:pic>
          <p:nvPicPr>
            <p:cNvPr id="9" name="图片 5"/>
            <p:cNvPicPr/>
            <p:nvPr/>
          </p:nvPicPr>
          <p:blipFill>
            <a:blip r:embed="rId5" cstate="print"/>
            <a:srcRect/>
            <a:stretch>
              <a:fillRect/>
            </a:stretch>
          </p:blipFill>
          <p:spPr bwMode="auto">
            <a:xfrm>
              <a:off x="7014757" y="3720518"/>
              <a:ext cx="657589" cy="804259"/>
            </a:xfrm>
            <a:prstGeom prst="rect">
              <a:avLst/>
            </a:prstGeom>
            <a:noFill/>
            <a:ln>
              <a:noFill/>
            </a:ln>
          </p:spPr>
        </p:pic>
        <p:pic>
          <p:nvPicPr>
            <p:cNvPr id="10" name="图片 6"/>
            <p:cNvPicPr>
              <a:picLocks noChangeAspect="1"/>
            </p:cNvPicPr>
            <p:nvPr/>
          </p:nvPicPr>
          <p:blipFill>
            <a:blip r:embed="rId6" cstate="print"/>
            <a:stretch>
              <a:fillRect/>
            </a:stretch>
          </p:blipFill>
          <p:spPr>
            <a:xfrm>
              <a:off x="5655625" y="3755374"/>
              <a:ext cx="1231224" cy="734545"/>
            </a:xfrm>
            <a:prstGeom prst="rect">
              <a:avLst/>
            </a:prstGeom>
          </p:spPr>
        </p:pic>
      </p:grpSp>
      <p:sp>
        <p:nvSpPr>
          <p:cNvPr id="17" name="矩形 21"/>
          <p:cNvSpPr/>
          <p:nvPr/>
        </p:nvSpPr>
        <p:spPr>
          <a:xfrm>
            <a:off x="1964663" y="4913496"/>
            <a:ext cx="2031154" cy="338554"/>
          </a:xfrm>
          <a:prstGeom prst="rect">
            <a:avLst/>
          </a:prstGeom>
        </p:spPr>
        <p:txBody>
          <a:bodyPr wrap="square">
            <a:spAutoFit/>
          </a:bodyPr>
          <a:lstStyle/>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Bore Plug Gage 4653-B34J8</a:t>
            </a:r>
          </a:p>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a:t>
            </a:r>
            <a:r>
              <a:rPr lang="en-US" altLang="zh-CN" sz="800" b="0" dirty="0">
                <a:solidFill>
                  <a:srgbClr val="FF0000"/>
                </a:solidFill>
                <a:latin typeface="Arial" panose="020B0604020202020204" pitchFamily="34" charset="0"/>
                <a:ea typeface="思源黑体 CN Regular" panose="020B0500000000000000" charset="-122"/>
                <a:cs typeface="Arial" panose="020B0604020202020204" pitchFamily="34" charset="0"/>
              </a:rPr>
              <a:t> </a:t>
            </a: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Ø34J8+0.024/-0.015)</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sp>
        <p:nvSpPr>
          <p:cNvPr id="19" name="矩形 25"/>
          <p:cNvSpPr/>
          <p:nvPr/>
        </p:nvSpPr>
        <p:spPr>
          <a:xfrm>
            <a:off x="3248638" y="3334437"/>
            <a:ext cx="1644497" cy="584775"/>
          </a:xfrm>
          <a:prstGeom prst="rect">
            <a:avLst/>
          </a:prstGeom>
        </p:spPr>
        <p:txBody>
          <a:bodyPr wrap="square">
            <a:spAutoFit/>
          </a:bodyPr>
          <a:lstStyle/>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Dial snap Gage 2186-125/275</a:t>
            </a:r>
          </a:p>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 Ø105n6+0.045/+0.023/ Ø270h7 0/-0.052)</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sp>
        <p:nvSpPr>
          <p:cNvPr id="13" name="矩形 15"/>
          <p:cNvSpPr/>
          <p:nvPr/>
        </p:nvSpPr>
        <p:spPr>
          <a:xfrm>
            <a:off x="8750360" y="5498618"/>
            <a:ext cx="2643266" cy="553085"/>
          </a:xfrm>
          <a:prstGeom prst="rect">
            <a:avLst/>
          </a:prstGeom>
        </p:spPr>
        <p:txBody>
          <a:bodyPr wrap="square">
            <a:spAutoFit/>
          </a:bodyPr>
          <a:lstStyle/>
          <a:p>
            <a:r>
              <a:rPr lang="en-US" altLang="zh-CN" sz="800" dirty="0">
                <a:solidFill>
                  <a:srgbClr val="000000"/>
                </a:solidFill>
                <a:latin typeface="Arial" panose="020B0604020202020204" pitchFamily="34" charset="0"/>
                <a:ea typeface="思源黑体 CN Regular" panose="020B0500000000000000" charset="-122"/>
                <a:cs typeface="Arial" panose="020B0604020202020204" pitchFamily="34" charset="0"/>
              </a:rPr>
              <a:t>Using the 7315 wireless transmission system, measurement data is directly transferred to the 7317 software.</a:t>
            </a:r>
          </a:p>
        </p:txBody>
      </p:sp>
      <p:sp>
        <p:nvSpPr>
          <p:cNvPr id="33" name="箭头: 下 1"/>
          <p:cNvSpPr/>
          <p:nvPr/>
        </p:nvSpPr>
        <p:spPr>
          <a:xfrm rot="16200000">
            <a:off x="8044228" y="4458193"/>
            <a:ext cx="361325" cy="605003"/>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 name="组合 27"/>
          <p:cNvGrpSpPr/>
          <p:nvPr/>
        </p:nvGrpSpPr>
        <p:grpSpPr>
          <a:xfrm>
            <a:off x="869955" y="3311695"/>
            <a:ext cx="1047990" cy="1415969"/>
            <a:chOff x="1404669" y="3438158"/>
            <a:chExt cx="1353963" cy="1829378"/>
          </a:xfrm>
        </p:grpSpPr>
        <p:sp>
          <p:nvSpPr>
            <p:cNvPr id="41" name="矩形: 圆角 40"/>
            <p:cNvSpPr/>
            <p:nvPr/>
          </p:nvSpPr>
          <p:spPr>
            <a:xfrm>
              <a:off x="1404669" y="3438158"/>
              <a:ext cx="1353963" cy="1829378"/>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E:\PPT\应用案例\4653\4653-2-已确认.jpg"/>
            <p:cNvPicPr>
              <a:picLocks noChangeAspect="1" noChangeArrowheads="1"/>
            </p:cNvPicPr>
            <p:nvPr/>
          </p:nvPicPr>
          <p:blipFill>
            <a:blip r:embed="rId7" cstate="print"/>
            <a:srcRect l="4264" r="7238" b="260"/>
            <a:stretch>
              <a:fillRect/>
            </a:stretch>
          </p:blipFill>
          <p:spPr bwMode="auto">
            <a:xfrm>
              <a:off x="1471096" y="3498835"/>
              <a:ext cx="1221108" cy="1708024"/>
            </a:xfrm>
            <a:custGeom>
              <a:avLst/>
              <a:gdLst>
                <a:gd name="connsiteX0" fmla="*/ 16776 w 1221108"/>
                <a:gd name="connsiteY0" fmla="*/ 0 h 1708024"/>
                <a:gd name="connsiteX1" fmla="*/ 1204332 w 1221108"/>
                <a:gd name="connsiteY1" fmla="*/ 0 h 1708024"/>
                <a:gd name="connsiteX2" fmla="*/ 1215976 w 1221108"/>
                <a:gd name="connsiteY2" fmla="*/ 17270 h 1708024"/>
                <a:gd name="connsiteX3" fmla="*/ 1221108 w 1221108"/>
                <a:gd name="connsiteY3" fmla="*/ 42690 h 1708024"/>
                <a:gd name="connsiteX4" fmla="*/ 1221108 w 1221108"/>
                <a:gd name="connsiteY4" fmla="*/ 1642719 h 1708024"/>
                <a:gd name="connsiteX5" fmla="*/ 1155803 w 1221108"/>
                <a:gd name="connsiteY5" fmla="*/ 1708024 h 1708024"/>
                <a:gd name="connsiteX6" fmla="*/ 65305 w 1221108"/>
                <a:gd name="connsiteY6" fmla="*/ 1708024 h 1708024"/>
                <a:gd name="connsiteX7" fmla="*/ 0 w 1221108"/>
                <a:gd name="connsiteY7" fmla="*/ 1642719 h 1708024"/>
                <a:gd name="connsiteX8" fmla="*/ 0 w 1221108"/>
                <a:gd name="connsiteY8" fmla="*/ 42690 h 1708024"/>
                <a:gd name="connsiteX9" fmla="*/ 5132 w 1221108"/>
                <a:gd name="connsiteY9" fmla="*/ 17270 h 17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108" h="1708024">
                  <a:moveTo>
                    <a:pt x="16776" y="0"/>
                  </a:moveTo>
                  <a:lnTo>
                    <a:pt x="1204332" y="0"/>
                  </a:lnTo>
                  <a:lnTo>
                    <a:pt x="1215976" y="17270"/>
                  </a:lnTo>
                  <a:cubicBezTo>
                    <a:pt x="1219281" y="25083"/>
                    <a:pt x="1221108" y="33673"/>
                    <a:pt x="1221108" y="42690"/>
                  </a:cubicBezTo>
                  <a:lnTo>
                    <a:pt x="1221108" y="1642719"/>
                  </a:lnTo>
                  <a:cubicBezTo>
                    <a:pt x="1221108" y="1678786"/>
                    <a:pt x="1191870" y="1708024"/>
                    <a:pt x="1155803" y="1708024"/>
                  </a:cubicBezTo>
                  <a:lnTo>
                    <a:pt x="65305" y="1708024"/>
                  </a:lnTo>
                  <a:cubicBezTo>
                    <a:pt x="29238" y="1708024"/>
                    <a:pt x="0" y="1678786"/>
                    <a:pt x="0" y="1642719"/>
                  </a:cubicBezTo>
                  <a:lnTo>
                    <a:pt x="0" y="42690"/>
                  </a:lnTo>
                  <a:cubicBezTo>
                    <a:pt x="0" y="33673"/>
                    <a:pt x="1828" y="25083"/>
                    <a:pt x="5132" y="17270"/>
                  </a:cubicBezTo>
                  <a:close/>
                </a:path>
              </a:pathLst>
            </a:custGeom>
            <a:noFill/>
          </p:spPr>
        </p:pic>
      </p:grpSp>
      <p:sp>
        <p:nvSpPr>
          <p:cNvPr id="43" name="箭头: 下 1"/>
          <p:cNvSpPr/>
          <p:nvPr/>
        </p:nvSpPr>
        <p:spPr>
          <a:xfrm rot="5400000">
            <a:off x="4173036" y="4368232"/>
            <a:ext cx="473474" cy="792785"/>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25000">
                <a:schemeClr val="bg1">
                  <a:alpha val="0"/>
                  <a:lumMod val="0"/>
                </a:schemeClr>
              </a:gs>
              <a:gs pos="83000">
                <a:schemeClr val="bg1">
                  <a:lumMod val="65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5" name="组合 44"/>
          <p:cNvGrpSpPr/>
          <p:nvPr/>
        </p:nvGrpSpPr>
        <p:grpSpPr>
          <a:xfrm>
            <a:off x="867489" y="4893045"/>
            <a:ext cx="1047990" cy="1154677"/>
            <a:chOff x="3872647" y="4771349"/>
            <a:chExt cx="1353963" cy="1491799"/>
          </a:xfrm>
          <a:effectLst>
            <a:outerShdw blurRad="50800" dist="38100" dir="2700000" algn="tl" rotWithShape="0">
              <a:prstClr val="black">
                <a:alpha val="20000"/>
              </a:prstClr>
            </a:outerShdw>
          </a:effectLst>
        </p:grpSpPr>
        <p:sp>
          <p:nvSpPr>
            <p:cNvPr id="44" name="矩形: 圆角 43"/>
            <p:cNvSpPr/>
            <p:nvPr/>
          </p:nvSpPr>
          <p:spPr>
            <a:xfrm>
              <a:off x="3872647" y="4771349"/>
              <a:ext cx="1353963" cy="1491799"/>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3" descr="E:\PPT\应用案例\4653\4653-1-已确认.jpg"/>
            <p:cNvPicPr>
              <a:picLocks noChangeAspect="1" noChangeArrowheads="1"/>
            </p:cNvPicPr>
            <p:nvPr/>
          </p:nvPicPr>
          <p:blipFill>
            <a:blip r:embed="rId8" cstate="print"/>
            <a:srcRect l="5000"/>
            <a:stretch>
              <a:fillRect/>
            </a:stretch>
          </p:blipFill>
          <p:spPr bwMode="auto">
            <a:xfrm>
              <a:off x="3941748" y="4839861"/>
              <a:ext cx="1219417" cy="1347411"/>
            </a:xfrm>
            <a:prstGeom prst="rect">
              <a:avLst/>
            </a:prstGeom>
            <a:noFill/>
          </p:spPr>
        </p:pic>
      </p:grpSp>
      <p:grpSp>
        <p:nvGrpSpPr>
          <p:cNvPr id="37" name="组合 36"/>
          <p:cNvGrpSpPr/>
          <p:nvPr/>
        </p:nvGrpSpPr>
        <p:grpSpPr>
          <a:xfrm>
            <a:off x="2211275" y="3308212"/>
            <a:ext cx="1047991" cy="760336"/>
            <a:chOff x="7530469" y="4967853"/>
            <a:chExt cx="1327596" cy="963195"/>
          </a:xfrm>
        </p:grpSpPr>
        <p:sp>
          <p:nvSpPr>
            <p:cNvPr id="48" name="矩形: 圆角 47"/>
            <p:cNvSpPr/>
            <p:nvPr/>
          </p:nvSpPr>
          <p:spPr>
            <a:xfrm>
              <a:off x="7530469" y="4967853"/>
              <a:ext cx="1327596" cy="963195"/>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 descr="E:\PPT\应用案例\2186\2186-已确认.jpg"/>
            <p:cNvPicPr>
              <a:picLocks noChangeAspect="1" noChangeArrowheads="1"/>
            </p:cNvPicPr>
            <p:nvPr/>
          </p:nvPicPr>
          <p:blipFill>
            <a:blip r:embed="rId9" cstate="print"/>
            <a:srcRect/>
            <a:stretch>
              <a:fillRect/>
            </a:stretch>
          </p:blipFill>
          <p:spPr bwMode="auto">
            <a:xfrm>
              <a:off x="7584902" y="5019086"/>
              <a:ext cx="1218731" cy="860729"/>
            </a:xfrm>
            <a:prstGeom prst="rect">
              <a:avLst/>
            </a:prstGeom>
            <a:noFill/>
          </p:spPr>
        </p:pic>
      </p:grpSp>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7580" y="4153511"/>
            <a:ext cx="2549366" cy="1182969"/>
          </a:xfrm>
          <a:prstGeom prst="rect">
            <a:avLst/>
          </a:prstGeom>
        </p:spPr>
      </p:pic>
      <p:grpSp>
        <p:nvGrpSpPr>
          <p:cNvPr id="36" name="组合 35"/>
          <p:cNvGrpSpPr/>
          <p:nvPr/>
        </p:nvGrpSpPr>
        <p:grpSpPr>
          <a:xfrm>
            <a:off x="4914146" y="3494814"/>
            <a:ext cx="2882996" cy="2504804"/>
            <a:chOff x="3426034" y="2754225"/>
            <a:chExt cx="2386108" cy="2073098"/>
          </a:xfrm>
        </p:grpSpPr>
        <p:sp>
          <p:nvSpPr>
            <p:cNvPr id="15" name="矩形: 圆角 14"/>
            <p:cNvSpPr/>
            <p:nvPr/>
          </p:nvSpPr>
          <p:spPr>
            <a:xfrm>
              <a:off x="3426034" y="2754225"/>
              <a:ext cx="2386108" cy="2073098"/>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98426" y="2836176"/>
              <a:ext cx="2223934" cy="1892805"/>
            </a:xfrm>
            <a:prstGeom prst="rect">
              <a:avLst/>
            </a:prstGeom>
          </p:spPr>
        </p:pic>
      </p:grpSp>
      <p:sp>
        <p:nvSpPr>
          <p:cNvPr id="16" name="矩形 18"/>
          <p:cNvSpPr/>
          <p:nvPr/>
        </p:nvSpPr>
        <p:spPr>
          <a:xfrm>
            <a:off x="8257322" y="2926631"/>
            <a:ext cx="2673903" cy="438838"/>
          </a:xfrm>
          <a:prstGeom prst="rect">
            <a:avLst/>
          </a:prstGeom>
        </p:spPr>
        <p:txBody>
          <a:bodyPr wrap="square">
            <a:spAutoFit/>
          </a:bodyPr>
          <a:lstStyle/>
          <a:p>
            <a:pPr algn="l">
              <a:lnSpc>
                <a:spcPct val="150000"/>
              </a:lnSpc>
            </a:pP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Ring Outer Diameter Plug Gage 4659-D250g6</a:t>
            </a:r>
          </a:p>
          <a:p>
            <a:pPr>
              <a:lnSpc>
                <a:spcPct val="150000"/>
              </a:lnSpc>
            </a:pP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 Ø250g6-0.015/-0.044)</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grpSp>
        <p:nvGrpSpPr>
          <p:cNvPr id="25" name="组合 24"/>
          <p:cNvGrpSpPr/>
          <p:nvPr/>
        </p:nvGrpSpPr>
        <p:grpSpPr>
          <a:xfrm>
            <a:off x="7512789" y="1276483"/>
            <a:ext cx="828524" cy="2048969"/>
            <a:chOff x="6996203" y="1706115"/>
            <a:chExt cx="524393" cy="1336122"/>
          </a:xfrm>
        </p:grpSpPr>
        <p:pic>
          <p:nvPicPr>
            <p:cNvPr id="26" name="Picture 3" descr="D:\PPT\PPT推广\照片\2108-10F最终.png"/>
            <p:cNvPicPr>
              <a:picLocks noChangeAspect="1" noChangeArrowheads="1"/>
            </p:cNvPicPr>
            <p:nvPr/>
          </p:nvPicPr>
          <p:blipFill>
            <a:blip r:embed="rId12" cstate="print"/>
            <a:srcRect/>
            <a:stretch>
              <a:fillRect/>
            </a:stretch>
          </p:blipFill>
          <p:spPr bwMode="auto">
            <a:xfrm>
              <a:off x="7018252" y="1706115"/>
              <a:ext cx="440817" cy="763714"/>
            </a:xfrm>
            <a:prstGeom prst="rect">
              <a:avLst/>
            </a:prstGeom>
            <a:noFill/>
          </p:spPr>
        </p:pic>
        <p:pic>
          <p:nvPicPr>
            <p:cNvPr id="27" name="Picture 2" descr="C:\Users\liuning\Desktop\新建文件夹 (2)\4659最终.png"/>
            <p:cNvPicPr>
              <a:picLocks noChangeAspect="1" noChangeArrowheads="1"/>
            </p:cNvPicPr>
            <p:nvPr/>
          </p:nvPicPr>
          <p:blipFill>
            <a:blip r:embed="rId13" cstate="print">
              <a:extLst>
                <a:ext uri="{28A0092B-C50C-407E-A947-70E740481C1C}">
                  <a14:useLocalDpi xmlns:a14="http://schemas.microsoft.com/office/drawing/2010/main" val="0"/>
                </a:ext>
              </a:extLst>
            </a:blip>
            <a:srcRect t="36143"/>
            <a:stretch>
              <a:fillRect/>
            </a:stretch>
          </p:blipFill>
          <p:spPr bwMode="auto">
            <a:xfrm>
              <a:off x="6996203" y="2179970"/>
              <a:ext cx="524393" cy="86226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92688">
            <a:off x="1451175" y="4894749"/>
            <a:ext cx="213223" cy="213223"/>
          </a:xfrm>
          <a:prstGeom prst="rect">
            <a:avLst/>
          </a:prstGeom>
        </p:spPr>
      </p:pic>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599728">
            <a:off x="1527360" y="3375417"/>
            <a:ext cx="213223" cy="21322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7845811">
            <a:off x="5642860" y="4065232"/>
            <a:ext cx="213223" cy="213223"/>
          </a:xfrm>
          <a:prstGeom prst="rect">
            <a:avLst/>
          </a:prstGeom>
        </p:spPr>
      </p:pic>
      <p:pic>
        <p:nvPicPr>
          <p:cNvPr id="12" name="图片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753365">
            <a:off x="3109686" y="3355790"/>
            <a:ext cx="213223" cy="213223"/>
          </a:xfrm>
          <a:prstGeom prst="rect">
            <a:avLst/>
          </a:prstGeom>
        </p:spPr>
      </p:pic>
      <p:sp>
        <p:nvSpPr>
          <p:cNvPr id="24" name="矩形 23"/>
          <p:cNvSpPr/>
          <p:nvPr/>
        </p:nvSpPr>
        <p:spPr>
          <a:xfrm>
            <a:off x="8652473" y="1887958"/>
            <a:ext cx="3542614" cy="76907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23" name="组合 22"/>
          <p:cNvGrpSpPr/>
          <p:nvPr/>
        </p:nvGrpSpPr>
        <p:grpSpPr>
          <a:xfrm>
            <a:off x="8684002" y="1108852"/>
            <a:ext cx="3758437" cy="1482232"/>
            <a:chOff x="8568539" y="948718"/>
            <a:chExt cx="3758437" cy="1482232"/>
          </a:xfrm>
        </p:grpSpPr>
        <p:pic>
          <p:nvPicPr>
            <p:cNvPr id="4" name="图片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68539" y="1198435"/>
              <a:ext cx="1221765" cy="961815"/>
            </a:xfrm>
            <a:prstGeom prst="rect">
              <a:avLst/>
            </a:prstGeom>
          </p:spPr>
        </p:pic>
        <p:pic>
          <p:nvPicPr>
            <p:cNvPr id="14" name="Picture 2" descr="C:\Users\DELL\Desktop\7315-2.png"/>
            <p:cNvPicPr>
              <a:picLocks noChangeAspect="1" noChangeArrowheads="1"/>
            </p:cNvPicPr>
            <p:nvPr/>
          </p:nvPicPr>
          <p:blipFill>
            <a:blip r:embed="rId16" cstate="print"/>
            <a:srcRect/>
            <a:stretch>
              <a:fillRect/>
            </a:stretch>
          </p:blipFill>
          <p:spPr bwMode="auto">
            <a:xfrm>
              <a:off x="10341442" y="948718"/>
              <a:ext cx="1167646" cy="1120047"/>
            </a:xfrm>
            <a:prstGeom prst="rect">
              <a:avLst/>
            </a:prstGeom>
            <a:noFill/>
          </p:spPr>
        </p:pic>
        <p:sp>
          <p:nvSpPr>
            <p:cNvPr id="20" name="矩形 18"/>
            <p:cNvSpPr/>
            <p:nvPr/>
          </p:nvSpPr>
          <p:spPr>
            <a:xfrm>
              <a:off x="10280995" y="2200118"/>
              <a:ext cx="2045981" cy="230832"/>
            </a:xfrm>
            <a:prstGeom prst="rect">
              <a:avLst/>
            </a:prstGeom>
          </p:spPr>
          <p:txBody>
            <a:bodyPr wrap="square">
              <a:spAutoFit/>
            </a:bodyPr>
            <a:lstStyle/>
            <a:p>
              <a:r>
                <a:rPr lang="zh-CN" altLang="en-US" sz="900" b="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90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receiver</a:t>
              </a:r>
            </a:p>
          </p:txBody>
        </p:sp>
        <p:sp>
          <p:nvSpPr>
            <p:cNvPr id="21" name="矩形 18"/>
            <p:cNvSpPr/>
            <p:nvPr/>
          </p:nvSpPr>
          <p:spPr>
            <a:xfrm>
              <a:off x="8828889" y="2150138"/>
              <a:ext cx="1299845" cy="278923"/>
            </a:xfrm>
            <a:prstGeom prst="rect">
              <a:avLst/>
            </a:prstGeom>
          </p:spPr>
          <p:txBody>
            <a:bodyPr wrap="square">
              <a:spAutoFit/>
            </a:bodyPr>
            <a:lstStyle/>
            <a:p>
              <a:pPr algn="ctr">
                <a:lnSpc>
                  <a:spcPct val="150000"/>
                </a:lnSpc>
              </a:pPr>
              <a:r>
                <a:rPr lang="en-US" altLang="zh-CN" sz="90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transmitter</a:t>
              </a:r>
            </a:p>
          </p:txBody>
        </p:sp>
      </p:grpSp>
      <p:sp>
        <p:nvSpPr>
          <p:cNvPr id="46" name="矩形 18"/>
          <p:cNvSpPr/>
          <p:nvPr/>
        </p:nvSpPr>
        <p:spPr>
          <a:xfrm>
            <a:off x="9533933" y="2568265"/>
            <a:ext cx="2045981" cy="246221"/>
          </a:xfrm>
          <a:prstGeom prst="rect">
            <a:avLst/>
          </a:prstGeom>
        </p:spPr>
        <p:txBody>
          <a:bodyPr wrap="square">
            <a:spAutoFit/>
          </a:bodyPr>
          <a:lstStyle/>
          <a:p>
            <a:r>
              <a:rPr lang="zh-CN" altLang="en-US" sz="1000" b="0" dirty="0">
                <a:solidFill>
                  <a:srgbClr val="FFFFFF"/>
                </a:solidFill>
                <a:latin typeface="思源黑体 CN Bold" panose="020B0800000000000000" pitchFamily="34" charset="-122"/>
                <a:ea typeface="思源黑体 CN Bold" panose="020B0800000000000000" pitchFamily="34" charset="-122"/>
              </a:rPr>
              <a:t>    </a:t>
            </a:r>
          </a:p>
        </p:txBody>
      </p:sp>
      <p:sp>
        <p:nvSpPr>
          <p:cNvPr id="47" name="矩形 46"/>
          <p:cNvSpPr/>
          <p:nvPr/>
        </p:nvSpPr>
        <p:spPr>
          <a:xfrm>
            <a:off x="-10794" y="1542239"/>
            <a:ext cx="6633536" cy="96637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9" name="文本框 21"/>
          <p:cNvSpPr txBox="1"/>
          <p:nvPr/>
        </p:nvSpPr>
        <p:spPr>
          <a:xfrm>
            <a:off x="574674" y="1659223"/>
            <a:ext cx="6492876" cy="76174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1. Customer needs to quickly measure the inner and outer diameters of automotive differentials.</a:t>
            </a: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2. Measuring tools were selected for quick on-site measurements and to minimize human errors: 4653 precision </a:t>
            </a: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    Bore plug gauge, 2186 quick dial snap gauge, and 4659 ring type inner/outer diameter plug gauge.</a:t>
            </a: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3. The 7315 wireless data transmission system was selected, and transmit data to the 7317 software.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
            <a:ext cx="12192000" cy="6858000"/>
          </a:xfrm>
          <a:prstGeom prst="rect">
            <a:avLst/>
          </a:prstGeom>
          <a:gradFill flip="none" rotWithShape="1">
            <a:gsLst>
              <a:gs pos="21000">
                <a:schemeClr val="accent5">
                  <a:lumMod val="75000"/>
                  <a:alpha val="55000"/>
                </a:schemeClr>
              </a:gs>
              <a:gs pos="84000">
                <a:schemeClr val="accent1">
                  <a:lumMod val="20000"/>
                  <a:lumOff val="80000"/>
                  <a:alpha val="4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12859" y="2379274"/>
            <a:ext cx="9395495" cy="1912383"/>
          </a:xfrm>
          <a:prstGeom prst="rect">
            <a:avLst/>
          </a:prstGeom>
          <a:noFill/>
          <a:effectLst>
            <a:outerShdw blurRad="50800" dist="38100" dir="2700000" algn="tl" rotWithShape="0">
              <a:prstClr val="black">
                <a:alpha val="40000"/>
              </a:prstClr>
            </a:outerShdw>
          </a:effectLst>
        </p:spPr>
        <p:txBody>
          <a:bodyPr wrap="square">
            <a:spAutoFit/>
          </a:bodyPr>
          <a:lstStyle/>
          <a:p>
            <a:pPr marL="450850" indent="-450850">
              <a:lnSpc>
                <a:spcPct val="85000"/>
              </a:lnSpc>
              <a:buClr>
                <a:srgbClr val="3366FF"/>
              </a:buClr>
              <a:buFont typeface="Wingdings" panose="05000000000000000000" pitchFamily="2" charset="2"/>
              <a:buNone/>
            </a:pPr>
            <a:r>
              <a:rPr lang="en-US" altLang="zh-CN" sz="13800" b="1" dirty="0">
                <a:solidFill>
                  <a:schemeClr val="bg1">
                    <a:lumMod val="95000"/>
                  </a:schemeClr>
                </a:solidFill>
                <a:latin typeface="Arial Black" panose="020B0A04020102090204" pitchFamily="34" charset="0"/>
                <a:ea typeface="思源黑体 CN Heavy" panose="020B0A00000000000000" pitchFamily="34" charset="-122"/>
                <a:cs typeface="Arial" panose="020B0604020202020204" pitchFamily="34" charset="0"/>
              </a:rPr>
              <a:t>THANKS ! </a:t>
            </a:r>
            <a:endParaRPr lang="zh-CN" altLang="en-US" sz="13800" b="1" dirty="0">
              <a:solidFill>
                <a:schemeClr val="bg1">
                  <a:lumMod val="95000"/>
                </a:schemeClr>
              </a:solidFill>
              <a:latin typeface="Arial Black" panose="020B0A04020102090204" pitchFamily="34" charset="0"/>
              <a:ea typeface="思源黑体 CN Heavy" panose="020B0A00000000000000" pitchFamily="34" charset="-122"/>
              <a:cs typeface="Arial" panose="020B0604020202020204" pitchFamily="34" charset="0"/>
            </a:endParaRPr>
          </a:p>
        </p:txBody>
      </p:sp>
      <p:pic>
        <p:nvPicPr>
          <p:cNvPr id="10" name="图片 9"/>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t="45643"/>
          <a:stretch>
            <a:fillRect/>
          </a:stretch>
        </p:blipFill>
        <p:spPr>
          <a:xfrm>
            <a:off x="0" y="3335465"/>
            <a:ext cx="12192000" cy="4075610"/>
          </a:xfrm>
          <a:prstGeom prst="rect">
            <a:avLst/>
          </a:prstGeom>
        </p:spPr>
      </p:pic>
      <p:grpSp>
        <p:nvGrpSpPr>
          <p:cNvPr id="23" name="组合 22"/>
          <p:cNvGrpSpPr/>
          <p:nvPr/>
        </p:nvGrpSpPr>
        <p:grpSpPr>
          <a:xfrm>
            <a:off x="4385993" y="5953001"/>
            <a:ext cx="3348308" cy="307777"/>
            <a:chOff x="3602830" y="6043313"/>
            <a:chExt cx="3348308" cy="307777"/>
          </a:xfrm>
        </p:grpSpPr>
        <p:sp>
          <p:nvSpPr>
            <p:cNvPr id="11" name="文本框 10"/>
            <p:cNvSpPr txBox="1"/>
            <p:nvPr/>
          </p:nvSpPr>
          <p:spPr>
            <a:xfrm>
              <a:off x="3602830" y="6043313"/>
              <a:ext cx="3348308" cy="307777"/>
            </a:xfrm>
            <a:prstGeom prst="rect">
              <a:avLst/>
            </a:prstGeom>
            <a:noFill/>
            <a:ln>
              <a:solidFill>
                <a:schemeClr val="bg1">
                  <a:lumMod val="95000"/>
                </a:schemeClr>
              </a:solidFill>
            </a:ln>
          </p:spPr>
          <p:txBody>
            <a:bodyPr wrap="square">
              <a:spAutoFit/>
            </a:bodyPr>
            <a:lstStyle/>
            <a:p>
              <a:r>
                <a:rPr lang="en-US" altLang="zh-CN" sz="1400" i="1" dirty="0">
                  <a:solidFill>
                    <a:schemeClr val="bg1">
                      <a:lumMod val="95000"/>
                    </a:schemeClr>
                  </a:solidFill>
                  <a:latin typeface="Arial" panose="020B0604020202020204" pitchFamily="34" charset="0"/>
                  <a:cs typeface="Arial" panose="020B0604020202020204" pitchFamily="34" charset="0"/>
                </a:rPr>
                <a:t>Quality</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Innovation</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Service</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Value</a:t>
              </a:r>
              <a:endParaRPr lang="zh-CN" altLang="en-US" sz="1400" i="1" dirty="0">
                <a:solidFill>
                  <a:schemeClr val="bg1">
                    <a:lumMod val="95000"/>
                  </a:schemeClr>
                </a:solidFill>
                <a:latin typeface="Arial" panose="020B0604020202020204" pitchFamily="34" charset="0"/>
                <a:cs typeface="Arial" panose="020B0604020202020204" pitchFamily="34" charset="0"/>
              </a:endParaRPr>
            </a:p>
          </p:txBody>
        </p:sp>
        <p:cxnSp>
          <p:nvCxnSpPr>
            <p:cNvPr id="20" name="直接连接符 19"/>
            <p:cNvCxnSpPr/>
            <p:nvPr/>
          </p:nvCxnSpPr>
          <p:spPr>
            <a:xfrm>
              <a:off x="5454061"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276386"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377736"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a:effectLst>
            <a:outerShdw blurRad="25400" dist="25400" dir="2700000" algn="tl" rotWithShape="0">
              <a:prstClr val="black">
                <a:alpha val="82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1" name="矩形 3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圆角 3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3" name="文本框 2"/>
          <p:cNvSpPr txBox="1"/>
          <p:nvPr/>
        </p:nvSpPr>
        <p:spPr>
          <a:xfrm>
            <a:off x="767677" y="879131"/>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Advantages of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 Transmission </a:t>
            </a:r>
            <a:r>
              <a:rPr lang="en-US" altLang="zh-CN" dirty="0"/>
              <a:t>(P1)</a:t>
            </a:r>
          </a:p>
        </p:txBody>
      </p:sp>
      <p:sp>
        <p:nvSpPr>
          <p:cNvPr id="21" name="矩形: 圆角 20"/>
          <p:cNvSpPr/>
          <p:nvPr/>
        </p:nvSpPr>
        <p:spPr>
          <a:xfrm>
            <a:off x="1193742" y="1838906"/>
            <a:ext cx="5870805" cy="4428507"/>
          </a:xfrm>
          <a:prstGeom prst="roundRect">
            <a:avLst>
              <a:gd name="adj" fmla="val 1998"/>
            </a:avLst>
          </a:prstGeom>
          <a:solidFill>
            <a:schemeClr val="bg1">
              <a:lumMod val="8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5660967" y="1556219"/>
            <a:ext cx="5337291" cy="4892205"/>
          </a:xfrm>
          <a:prstGeom prst="roundRect">
            <a:avLst>
              <a:gd name="adj" fmla="val 1998"/>
            </a:avLst>
          </a:prstGeom>
          <a:solidFill>
            <a:srgbClr val="E2EDE9"/>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1879880" y="2037080"/>
            <a:ext cx="2750888" cy="320040"/>
          </a:xfrm>
          <a:prstGeom prst="roundRect">
            <a:avLst>
              <a:gd name="adj" fmla="val 50000"/>
            </a:avLst>
          </a:prstGeom>
          <a:solidFill>
            <a:schemeClr val="bg1">
              <a:lumMod val="65000"/>
            </a:schemeClr>
          </a:solidFill>
          <a:ln>
            <a:noFill/>
          </a:ln>
          <a:effectLst>
            <a:outerShdw blurRad="76200" dist="38100" dir="2700000" sx="98000" sy="98000" algn="tl" rotWithShape="0">
              <a:prstClr val="black">
                <a:alpha val="23000"/>
              </a:prst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1983741" y="2078355"/>
            <a:ext cx="2483484" cy="24622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Traditional  Measurement</a:t>
            </a:r>
          </a:p>
        </p:txBody>
      </p:sp>
      <p:sp>
        <p:nvSpPr>
          <p:cNvPr id="40" name="矩形: 圆角 39"/>
          <p:cNvSpPr/>
          <p:nvPr/>
        </p:nvSpPr>
        <p:spPr>
          <a:xfrm>
            <a:off x="7139305" y="1718945"/>
            <a:ext cx="2924175" cy="320040"/>
          </a:xfrm>
          <a:prstGeom prst="roundRect">
            <a:avLst>
              <a:gd name="adj" fmla="val 50000"/>
            </a:avLst>
          </a:prstGeom>
          <a:gradFill>
            <a:gsLst>
              <a:gs pos="11000">
                <a:srgbClr val="00966F"/>
              </a:gs>
              <a:gs pos="58000">
                <a:srgbClr val="00684D"/>
              </a:gs>
            </a:gsLst>
            <a:lin ang="3600000" scaled="0"/>
          </a:gradFill>
          <a:ln>
            <a:noFill/>
          </a:ln>
          <a:effectLst>
            <a:outerShdw blurRad="63500" dist="38100" dir="2700000" algn="tl" rotWithShape="0">
              <a:schemeClr val="bg2">
                <a:lumMod val="10000"/>
                <a:alpha val="34000"/>
              </a:scheme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7045960" y="1760855"/>
            <a:ext cx="3044190" cy="24622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sym typeface="+mn-ea"/>
              </a:rPr>
              <a:t>Communication Transfer Data</a:t>
            </a:r>
            <a:endParaRPr lang="en-US" altLang="zh-CN" sz="1000" dirty="0">
              <a:solidFill>
                <a:srgbClr val="FFFFFF"/>
              </a:solidFill>
              <a:latin typeface="Arial Black" panose="020B0A04020102090204" pitchFamily="34" charset="0"/>
              <a:ea typeface="思源黑体 CN Medium" panose="020B0600000000000000" pitchFamily="34" charset="-122"/>
              <a:cs typeface="Arial" panose="020B0604020202020204" pitchFamily="34" charset="0"/>
              <a:sym typeface="+mn-ea"/>
            </a:endParaRPr>
          </a:p>
        </p:txBody>
      </p:sp>
      <p:sp>
        <p:nvSpPr>
          <p:cNvPr id="44" name="椭圆 43"/>
          <p:cNvSpPr/>
          <p:nvPr/>
        </p:nvSpPr>
        <p:spPr>
          <a:xfrm>
            <a:off x="5156559" y="2118106"/>
            <a:ext cx="1005939" cy="1005939"/>
          </a:xfrm>
          <a:prstGeom prst="ellipse">
            <a:avLst/>
          </a:prstGeom>
          <a:gradFill>
            <a:gsLst>
              <a:gs pos="11000">
                <a:srgbClr val="00966F"/>
              </a:gs>
              <a:gs pos="58000">
                <a:srgbClr val="00684D"/>
              </a:gs>
            </a:gsLst>
            <a:lin ang="3600000" scaled="0"/>
          </a:gradFill>
          <a:ln>
            <a:noFill/>
          </a:ln>
          <a:effectLst>
            <a:outerShdw blurRad="50800" dist="38100" dir="2700000" algn="tl"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5079828" y="2219730"/>
            <a:ext cx="1249960" cy="830997"/>
          </a:xfrm>
          <a:prstGeom prst="rect">
            <a:avLst/>
          </a:prstGeom>
          <a:noFill/>
          <a:effectLst>
            <a:outerShdw blurRad="50800" dist="50800" dir="5400000" algn="ctr" rotWithShape="0">
              <a:schemeClr val="tx1">
                <a:lumMod val="95000"/>
                <a:lumOff val="5000"/>
                <a:alpha val="40000"/>
              </a:schemeClr>
            </a:outerShdw>
          </a:effectLst>
        </p:spPr>
        <p:txBody>
          <a:bodyPr wrap="square" rtlCol="0">
            <a:spAutoFit/>
          </a:bodyPr>
          <a:lstStyle/>
          <a:p>
            <a:r>
              <a:rPr lang="en-US" altLang="zh-CN" sz="4800" dirty="0">
                <a:solidFill>
                  <a:schemeClr val="bg1"/>
                </a:solidFill>
                <a:latin typeface="Arial Black" panose="020B0A04020102090204" pitchFamily="34" charset="0"/>
              </a:rPr>
              <a:t>VS</a:t>
            </a:r>
            <a:endParaRPr lang="zh-CN" altLang="en-US" sz="4800" dirty="0">
              <a:solidFill>
                <a:schemeClr val="bg1"/>
              </a:solidFill>
              <a:latin typeface="Arial Black" panose="020B0A04020102090204" pitchFamily="34" charset="0"/>
            </a:endParaRPr>
          </a:p>
        </p:txBody>
      </p:sp>
      <p:sp>
        <p:nvSpPr>
          <p:cNvPr id="46" name="矩形: 圆角 45"/>
          <p:cNvSpPr/>
          <p:nvPr/>
        </p:nvSpPr>
        <p:spPr>
          <a:xfrm>
            <a:off x="1858496" y="2536881"/>
            <a:ext cx="2750888" cy="1209923"/>
          </a:xfrm>
          <a:prstGeom prst="roundRect">
            <a:avLst>
              <a:gd name="adj" fmla="val 44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3" descr="C:\Users\DELL\Desktop\图片1.png"/>
          <p:cNvPicPr>
            <a:picLocks noChangeAspect="1" noChangeArrowheads="1"/>
          </p:cNvPicPr>
          <p:nvPr/>
        </p:nvPicPr>
        <p:blipFill>
          <a:blip r:embed="rId4" cstate="print"/>
          <a:srcRect/>
          <a:stretch>
            <a:fillRect/>
          </a:stretch>
        </p:blipFill>
        <p:spPr bwMode="auto">
          <a:xfrm>
            <a:off x="3761312" y="2696735"/>
            <a:ext cx="696212" cy="907690"/>
          </a:xfrm>
          <a:prstGeom prst="rect">
            <a:avLst/>
          </a:prstGeom>
          <a:noFill/>
        </p:spPr>
      </p:pic>
      <p:sp>
        <p:nvSpPr>
          <p:cNvPr id="8" name="矩形 24"/>
          <p:cNvSpPr/>
          <p:nvPr/>
        </p:nvSpPr>
        <p:spPr>
          <a:xfrm>
            <a:off x="1551940" y="3883329"/>
            <a:ext cx="3411855" cy="646331"/>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 is manual recording is inefficient, yo</a:t>
            </a:r>
            <a:r>
              <a:rPr lang="en-US" altLang="zh-CN" sz="900" dirty="0">
                <a:solidFill>
                  <a:schemeClr val="tx1">
                    <a:lumMod val="65000"/>
                    <a:lumOff val="35000"/>
                  </a:schemeClr>
                </a:solidFill>
                <a:latin typeface="Arial" panose="020B0604020202020204" pitchFamily="34" charset="0"/>
                <a:cs typeface="Arial" panose="020B0604020202020204" pitchFamily="34" charset="0"/>
                <a:sym typeface="+mn-ea"/>
              </a:rPr>
              <a:t>u need to measure and record at the same time; sometimes you need two operators for operation, one to measure and the other to record.</a:t>
            </a:r>
            <a:endParaRPr lang="en-US" altLang="zh-CN"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矩形 25"/>
          <p:cNvSpPr/>
          <p:nvPr/>
        </p:nvSpPr>
        <p:spPr>
          <a:xfrm>
            <a:off x="6377413" y="4033682"/>
            <a:ext cx="4346480" cy="400110"/>
          </a:xfrm>
          <a:prstGeom prst="rect">
            <a:avLst/>
          </a:prstGeom>
        </p:spPr>
        <p:txBody>
          <a:bodyPr wrap="square">
            <a:spAutoFit/>
          </a:bodyPr>
          <a:lstStyle/>
          <a:p>
            <a:pPr indent="-342900" algn="l">
              <a:spcBef>
                <a:spcPts val="500"/>
              </a:spcBef>
            </a:pPr>
            <a:r>
              <a:rPr lang="en-US" altLang="zh-CN" sz="1000" b="0" dirty="0">
                <a:solidFill>
                  <a:srgbClr val="000000"/>
                </a:solidFill>
                <a:latin typeface="Arial" panose="020B0604020202020204" pitchFamily="34" charset="0"/>
                <a:cs typeface="Arial" panose="020B0604020202020204" pitchFamily="34" charset="0"/>
                <a:sym typeface="+mn-ea"/>
              </a:rPr>
              <a:t>Data can be transmitted directly to a computer /phone through wired or wireless data transmission, improving efficiency.</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48" name="组合 47"/>
          <p:cNvGrpSpPr/>
          <p:nvPr/>
        </p:nvGrpSpPr>
        <p:grpSpPr>
          <a:xfrm>
            <a:off x="5017429" y="3819450"/>
            <a:ext cx="1186815" cy="643150"/>
            <a:chOff x="4945397" y="4110129"/>
            <a:chExt cx="1186815" cy="643150"/>
          </a:xfrm>
        </p:grpSpPr>
        <p:sp>
          <p:nvSpPr>
            <p:cNvPr id="47"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3"/>
            <p:cNvSpPr/>
            <p:nvPr/>
          </p:nvSpPr>
          <p:spPr>
            <a:xfrm>
              <a:off x="4945397" y="4312694"/>
              <a:ext cx="1186815" cy="230832"/>
            </a:xfrm>
            <a:prstGeom prst="rect">
              <a:avLst/>
            </a:prstGeom>
            <a:effectLst>
              <a:outerShdw blurRad="25400" dist="38100" dir="2700000" algn="tl" rotWithShape="0">
                <a:prstClr val="black">
                  <a:alpha val="40000"/>
                </a:prstClr>
              </a:outerShdw>
            </a:effectLst>
          </p:spPr>
          <p:txBody>
            <a:bodyPr wrap="square">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Timeliness</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sp>
        <p:nvSpPr>
          <p:cNvPr id="10" name="矩形 26"/>
          <p:cNvSpPr/>
          <p:nvPr/>
        </p:nvSpPr>
        <p:spPr>
          <a:xfrm>
            <a:off x="1555457" y="4834948"/>
            <a:ext cx="3461972" cy="507831"/>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measurements are made by manually recording data to a paper file or manually entering it into a computer, which inevitably results in recording errors.</a:t>
            </a:r>
          </a:p>
        </p:txBody>
      </p:sp>
      <p:sp>
        <p:nvSpPr>
          <p:cNvPr id="11" name="矩形 27"/>
          <p:cNvSpPr/>
          <p:nvPr/>
        </p:nvSpPr>
        <p:spPr>
          <a:xfrm>
            <a:off x="6385192" y="4855347"/>
            <a:ext cx="4257350" cy="400110"/>
          </a:xfrm>
          <a:prstGeom prst="rect">
            <a:avLst/>
          </a:prstGeom>
        </p:spPr>
        <p:txBody>
          <a:bodyPr wrap="square">
            <a:spAutoFit/>
          </a:bodyPr>
          <a:lstStyle/>
          <a:p>
            <a:r>
              <a:rPr lang="en-US" altLang="zh-CN" sz="1000" b="0" dirty="0">
                <a:solidFill>
                  <a:srgbClr val="000000"/>
                </a:solidFill>
                <a:latin typeface="Arial" panose="020B0604020202020204" pitchFamily="34" charset="0"/>
                <a:cs typeface="Arial" panose="020B0604020202020204" pitchFamily="34" charset="0"/>
                <a:sym typeface="+mn-ea"/>
              </a:rPr>
              <a:t>The direct transmission of measurement data to the computer, eliminating human error and ensuring that the data is true.</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49" name="组合 48"/>
          <p:cNvGrpSpPr/>
          <p:nvPr/>
        </p:nvGrpSpPr>
        <p:grpSpPr>
          <a:xfrm>
            <a:off x="5221098" y="4687485"/>
            <a:ext cx="1139289" cy="643150"/>
            <a:chOff x="5149066" y="4110129"/>
            <a:chExt cx="1139289" cy="643150"/>
          </a:xfrm>
        </p:grpSpPr>
        <p:sp>
          <p:nvSpPr>
            <p:cNvPr id="50"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Arial" panose="020B0604020202020204" pitchFamily="34" charset="0"/>
                <a:cs typeface="Arial" panose="020B0604020202020204" pitchFamily="34" charset="0"/>
              </a:endParaRPr>
            </a:p>
          </p:txBody>
        </p:sp>
        <p:sp>
          <p:nvSpPr>
            <p:cNvPr id="51" name="矩形 33"/>
            <p:cNvSpPr/>
            <p:nvPr/>
          </p:nvSpPr>
          <p:spPr>
            <a:xfrm>
              <a:off x="5282416" y="4310987"/>
              <a:ext cx="1005939" cy="230832"/>
            </a:xfrm>
            <a:prstGeom prst="rect">
              <a:avLst/>
            </a:prstGeom>
            <a:effectLst>
              <a:outerShdw blurRad="25400" dist="38100" dir="2700000" algn="tl" rotWithShape="0">
                <a:prstClr val="black">
                  <a:alpha val="40000"/>
                </a:prstClr>
              </a:outerShdw>
            </a:effectLst>
          </p:spPr>
          <p:txBody>
            <a:bodyPr wrap="square">
              <a:spAutoFit/>
            </a:bodyPr>
            <a:lstStyle/>
            <a:p>
              <a:pPr algn="l"/>
              <a:r>
                <a:rPr lang="en-US" altLang="zh-CN" sz="900" b="1" dirty="0">
                  <a:solidFill>
                    <a:srgbClr val="FFFFFF"/>
                  </a:solidFill>
                  <a:latin typeface="Arial" panose="020B0604020202020204" pitchFamily="34" charset="0"/>
                  <a:cs typeface="Arial" panose="020B0604020202020204" pitchFamily="34" charset="0"/>
                  <a:sym typeface="+mn-ea"/>
                </a:rPr>
                <a:t>Validity</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sp>
        <p:nvSpPr>
          <p:cNvPr id="12" name="矩形 28"/>
          <p:cNvSpPr/>
          <p:nvPr/>
        </p:nvSpPr>
        <p:spPr>
          <a:xfrm>
            <a:off x="1590712" y="5624254"/>
            <a:ext cx="3275330" cy="369332"/>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measurements use paper forms, w</a:t>
            </a:r>
            <a:r>
              <a:rPr lang="en-US" altLang="zh-CN" sz="900" dirty="0">
                <a:solidFill>
                  <a:schemeClr val="tx1">
                    <a:lumMod val="65000"/>
                    <a:lumOff val="35000"/>
                  </a:schemeClr>
                </a:solidFill>
                <a:latin typeface="Arial" panose="020B0604020202020204" pitchFamily="34" charset="0"/>
                <a:cs typeface="Arial" panose="020B0604020202020204" pitchFamily="34" charset="0"/>
                <a:sym typeface="+mn-ea"/>
              </a:rPr>
              <a:t>hich are difficult to save , circulate and trace at a later stage.</a:t>
            </a:r>
            <a:endParaRPr lang="en-US" altLang="zh-CN"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矩形 52"/>
          <p:cNvSpPr/>
          <p:nvPr/>
        </p:nvSpPr>
        <p:spPr>
          <a:xfrm>
            <a:off x="6360387" y="5601599"/>
            <a:ext cx="4363505" cy="553998"/>
          </a:xfrm>
          <a:prstGeom prst="rect">
            <a:avLst/>
          </a:prstGeom>
        </p:spPr>
        <p:txBody>
          <a:bodyPr wrap="square">
            <a:spAutoFit/>
          </a:bodyPr>
          <a:lstStyle/>
          <a:p>
            <a:pPr algn="just"/>
            <a:r>
              <a:rPr lang="en-US" altLang="zh-CN" sz="1000" b="0" dirty="0">
                <a:solidFill>
                  <a:srgbClr val="000000"/>
                </a:solidFill>
                <a:latin typeface="Arial" panose="020B0604020202020204" pitchFamily="34" charset="0"/>
                <a:cs typeface="Arial" panose="020B0604020202020204" pitchFamily="34" charset="0"/>
                <a:sym typeface="+mn-ea"/>
              </a:rPr>
              <a:t>Compared to paper forms, electronic forms of data transmission are more convenient for storage, transferring between each other and later reference.</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52" name="组合 51"/>
          <p:cNvGrpSpPr/>
          <p:nvPr/>
        </p:nvGrpSpPr>
        <p:grpSpPr>
          <a:xfrm>
            <a:off x="5094984" y="5497254"/>
            <a:ext cx="1077595" cy="643150"/>
            <a:chOff x="5022952" y="4110129"/>
            <a:chExt cx="1077595" cy="643150"/>
          </a:xfrm>
        </p:grpSpPr>
        <p:sp>
          <p:nvSpPr>
            <p:cNvPr id="53"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Arial" panose="020B0604020202020204" pitchFamily="34" charset="0"/>
                <a:cs typeface="Arial" panose="020B0604020202020204" pitchFamily="34" charset="0"/>
              </a:endParaRPr>
            </a:p>
          </p:txBody>
        </p:sp>
        <p:sp>
          <p:nvSpPr>
            <p:cNvPr id="54" name="矩形 33"/>
            <p:cNvSpPr/>
            <p:nvPr/>
          </p:nvSpPr>
          <p:spPr>
            <a:xfrm>
              <a:off x="5022952" y="4316287"/>
              <a:ext cx="1077595" cy="230832"/>
            </a:xfrm>
            <a:prstGeom prst="rect">
              <a:avLst/>
            </a:prstGeom>
            <a:effectLst>
              <a:outerShdw blurRad="25400" dist="38100" dir="2700000" algn="tl" rotWithShape="0">
                <a:prstClr val="black">
                  <a:alpha val="40000"/>
                </a:prstClr>
              </a:outerShdw>
            </a:effectLst>
          </p:spPr>
          <p:txBody>
            <a:bodyPr wrap="square">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Paperless</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grpSp>
        <p:nvGrpSpPr>
          <p:cNvPr id="63" name="组合 62"/>
          <p:cNvGrpSpPr/>
          <p:nvPr/>
        </p:nvGrpSpPr>
        <p:grpSpPr>
          <a:xfrm>
            <a:off x="1590712" y="4562475"/>
            <a:ext cx="3225395" cy="925253"/>
            <a:chOff x="1590712" y="4562475"/>
            <a:chExt cx="3225395" cy="925253"/>
          </a:xfrm>
        </p:grpSpPr>
        <p:cxnSp>
          <p:nvCxnSpPr>
            <p:cNvPr id="61" name="直接连接符 60"/>
            <p:cNvCxnSpPr/>
            <p:nvPr/>
          </p:nvCxnSpPr>
          <p:spPr>
            <a:xfrm>
              <a:off x="1590712" y="4562475"/>
              <a:ext cx="32253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590712" y="5487728"/>
              <a:ext cx="32253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6442044" y="4572000"/>
            <a:ext cx="4165923" cy="925253"/>
            <a:chOff x="1590712" y="4562475"/>
            <a:chExt cx="3225395" cy="925253"/>
          </a:xfrm>
        </p:grpSpPr>
        <p:cxnSp>
          <p:nvCxnSpPr>
            <p:cNvPr id="65" name="直接连接符 64"/>
            <p:cNvCxnSpPr/>
            <p:nvPr/>
          </p:nvCxnSpPr>
          <p:spPr>
            <a:xfrm>
              <a:off x="1590712" y="4562475"/>
              <a:ext cx="3225395" cy="0"/>
            </a:xfrm>
            <a:prstGeom prst="line">
              <a:avLst/>
            </a:prstGeom>
            <a:ln>
              <a:solidFill>
                <a:srgbClr val="00684D"/>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590712" y="5487728"/>
              <a:ext cx="3225395" cy="0"/>
            </a:xfrm>
            <a:prstGeom prst="line">
              <a:avLst/>
            </a:prstGeom>
            <a:ln>
              <a:solidFill>
                <a:srgbClr val="00684D"/>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rot="20896978">
            <a:off x="8101199" y="2713590"/>
            <a:ext cx="845948" cy="729192"/>
            <a:chOff x="9311368" y="2993348"/>
            <a:chExt cx="759107" cy="654335"/>
          </a:xfrm>
        </p:grpSpPr>
        <p:cxnSp>
          <p:nvCxnSpPr>
            <p:cNvPr id="23" name="直接连接符 22"/>
            <p:cNvCxnSpPr/>
            <p:nvPr/>
          </p:nvCxnSpPr>
          <p:spPr bwMode="auto">
            <a:xfrm>
              <a:off x="9311368" y="2993348"/>
              <a:ext cx="661480" cy="190643"/>
            </a:xfrm>
            <a:prstGeom prst="line">
              <a:avLst/>
            </a:prstGeom>
            <a:solidFill>
              <a:srgbClr val="808000"/>
            </a:solidFill>
            <a:ln w="15240" cap="flat" cmpd="sng" algn="ctr">
              <a:solidFill>
                <a:srgbClr val="FF0000"/>
              </a:solidFill>
              <a:prstDash val="solid"/>
              <a:round/>
              <a:headEnd type="none" w="med" len="med"/>
              <a:tailEnd type="none" w="med" len="med"/>
            </a:ln>
            <a:effectLst/>
          </p:spPr>
        </p:cxnSp>
        <p:cxnSp>
          <p:nvCxnSpPr>
            <p:cNvPr id="24" name="直接连接符 23"/>
            <p:cNvCxnSpPr/>
            <p:nvPr/>
          </p:nvCxnSpPr>
          <p:spPr bwMode="auto">
            <a:xfrm rot="703022" flipV="1">
              <a:off x="9388161" y="3222202"/>
              <a:ext cx="571169" cy="280900"/>
            </a:xfrm>
            <a:prstGeom prst="line">
              <a:avLst/>
            </a:prstGeom>
            <a:solidFill>
              <a:srgbClr val="808000"/>
            </a:solidFill>
            <a:ln w="15240" cap="flat" cmpd="sng" algn="ctr">
              <a:solidFill>
                <a:srgbClr val="FF0000"/>
              </a:solidFill>
              <a:prstDash val="solid"/>
              <a:round/>
              <a:headEnd type="none" w="med" len="med"/>
              <a:tailEnd type="none" w="med" len="med"/>
            </a:ln>
            <a:effectLst/>
          </p:spPr>
        </p:cxnSp>
        <p:cxnSp>
          <p:nvCxnSpPr>
            <p:cNvPr id="25" name="直接连接符 24"/>
            <p:cNvCxnSpPr/>
            <p:nvPr/>
          </p:nvCxnSpPr>
          <p:spPr bwMode="auto">
            <a:xfrm rot="5400000" flipH="1" flipV="1">
              <a:off x="9871402" y="3448610"/>
              <a:ext cx="324000" cy="74146"/>
            </a:xfrm>
            <a:prstGeom prst="line">
              <a:avLst/>
            </a:prstGeom>
            <a:solidFill>
              <a:srgbClr val="808000"/>
            </a:solidFill>
            <a:ln w="15240" cap="flat" cmpd="sng" algn="ctr">
              <a:solidFill>
                <a:srgbClr val="FF0000"/>
              </a:solidFill>
              <a:prstDash val="solid"/>
              <a:round/>
              <a:headEnd type="none" w="med" len="med"/>
              <a:tailEnd type="none" w="med" len="med"/>
            </a:ln>
            <a:effectLst/>
          </p:spPr>
        </p:cxnSp>
      </p:gr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rcRect l="54675" b="45279"/>
          <a:stretch>
            <a:fillRect/>
          </a:stretch>
        </p:blipFill>
        <p:spPr>
          <a:xfrm>
            <a:off x="8779748" y="2118106"/>
            <a:ext cx="1241226" cy="110529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rcRect l="14435" t="48227" r="73504" b="25450"/>
          <a:stretch>
            <a:fillRect/>
          </a:stretch>
        </p:blipFill>
        <p:spPr>
          <a:xfrm>
            <a:off x="7750524" y="3139910"/>
            <a:ext cx="318124" cy="511805"/>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2160" y="2486682"/>
            <a:ext cx="368633" cy="63910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3317" y="3467355"/>
            <a:ext cx="964132" cy="406911"/>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rcRect l="40684" t="55147" r="19707"/>
          <a:stretch>
            <a:fillRect/>
          </a:stretch>
        </p:blipFill>
        <p:spPr>
          <a:xfrm>
            <a:off x="8360160" y="3220322"/>
            <a:ext cx="1044683" cy="872100"/>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rcRect l="14435" t="48227" r="73504" b="25450"/>
          <a:stretch>
            <a:fillRect/>
          </a:stretch>
        </p:blipFill>
        <p:spPr>
          <a:xfrm>
            <a:off x="7734291" y="2327781"/>
            <a:ext cx="318124" cy="511805"/>
          </a:xfrm>
          <a:prstGeom prst="rect">
            <a:avLst/>
          </a:prstGeom>
        </p:spPr>
      </p:pic>
      <p:pic>
        <p:nvPicPr>
          <p:cNvPr id="117" name="图片 116"/>
          <p:cNvPicPr>
            <a:picLocks noChangeAspect="1"/>
          </p:cNvPicPr>
          <p:nvPr/>
        </p:nvPicPr>
        <p:blipFill>
          <a:blip r:embed="rId9" cstate="print"/>
          <a:stretch>
            <a:fillRect/>
          </a:stretch>
        </p:blipFill>
        <p:spPr>
          <a:xfrm>
            <a:off x="1983740" y="2634615"/>
            <a:ext cx="1534160" cy="1019810"/>
          </a:xfrm>
          <a:prstGeom prst="rect">
            <a:avLst/>
          </a:prstGeom>
        </p:spPr>
      </p:pic>
      <p:pic>
        <p:nvPicPr>
          <p:cNvPr id="43" name="图片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361715">
            <a:off x="8739613" y="2617478"/>
            <a:ext cx="213223" cy="2132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592" y="0"/>
            <a:ext cx="12191407" cy="6858000"/>
            <a:chOff x="592" y="0"/>
            <a:chExt cx="12191407" cy="685800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2" name="矩形: 圆角 3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2" name="矩形 2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767677" y="897529"/>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Advantages of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a:t>
            </a:r>
            <a:r>
              <a:rPr lang="en-US" altLang="zh-CN" dirty="0"/>
              <a:t>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Management </a:t>
            </a:r>
            <a:r>
              <a:rPr lang="en-US" altLang="zh-CN" dirty="0">
                <a:sym typeface="+mn-ea"/>
              </a:rPr>
              <a:t>(P2)</a:t>
            </a:r>
            <a:endParaRPr lang="en-US" altLang="zh-CN" dirty="0"/>
          </a:p>
        </p:txBody>
      </p:sp>
      <p:sp>
        <p:nvSpPr>
          <p:cNvPr id="80" name="梯形 79"/>
          <p:cNvSpPr/>
          <p:nvPr/>
        </p:nvSpPr>
        <p:spPr>
          <a:xfrm>
            <a:off x="282334" y="5415381"/>
            <a:ext cx="11637818" cy="720000"/>
          </a:xfrm>
          <a:prstGeom prst="trapezoid">
            <a:avLst>
              <a:gd name="adj" fmla="val 135901"/>
            </a:avLst>
          </a:prstGeom>
          <a:gradFill flip="none" rotWithShape="1">
            <a:gsLst>
              <a:gs pos="12000">
                <a:srgbClr val="00684D">
                  <a:alpha val="61000"/>
                </a:srgbClr>
              </a:gs>
              <a:gs pos="100000">
                <a:srgbClr val="00684D">
                  <a:alpha val="0"/>
                </a:srgbClr>
              </a:gs>
            </a:gsLst>
            <a:lin ang="162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Helvetica"/>
              <a:ea typeface="思源黑体 CN Regular" panose="020B0500000000000000" charset="-122"/>
              <a:cs typeface="+mn-cs"/>
            </a:endParaRPr>
          </a:p>
        </p:txBody>
      </p:sp>
      <p:sp>
        <p:nvSpPr>
          <p:cNvPr id="13" name="矩形 12"/>
          <p:cNvSpPr/>
          <p:nvPr/>
        </p:nvSpPr>
        <p:spPr>
          <a:xfrm>
            <a:off x="282334" y="6135550"/>
            <a:ext cx="11637818" cy="584775"/>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nvSpPr>
        <p:spPr>
          <a:xfrm>
            <a:off x="3316911" y="6251619"/>
            <a:ext cx="5590023" cy="553998"/>
          </a:xfrm>
          <a:prstGeom prst="rect">
            <a:avLst/>
          </a:prstGeom>
          <a:noFill/>
        </p:spPr>
        <p:txBody>
          <a:bodyPr wrap="square" rtlCol="0">
            <a:spAutoFit/>
          </a:bodyPr>
          <a:lstStyle/>
          <a:p>
            <a:pPr algn="ctr"/>
            <a:r>
              <a:rPr lang="en-US" altLang="zh-CN" sz="1000" b="0" dirty="0">
                <a:solidFill>
                  <a:schemeClr val="bg1"/>
                </a:solidFill>
                <a:latin typeface="Arial" panose="020B0604020202020204" pitchFamily="34" charset="0"/>
                <a:ea typeface="思源黑体 CN Regular" panose="020B0500000000000000" charset="-122"/>
                <a:cs typeface="Arial" panose="020B0604020202020204" pitchFamily="34" charset="0"/>
              </a:rPr>
              <a:t>OEMs can conduct random inspections to verify if results align with those from suppliers and ensure full production traceability.</a:t>
            </a:r>
          </a:p>
          <a:p>
            <a:pPr algn="ctr"/>
            <a:endParaRPr lang="zh-CN" altLang="en-US" sz="1000" dirty="0">
              <a:latin typeface="Arial" panose="020B0604020202020204" pitchFamily="34" charset="0"/>
              <a:ea typeface="思源黑体 CN Regular" panose="020B0500000000000000" charset="-122"/>
              <a:cs typeface="Arial" panose="020B0604020202020204" pitchFamily="34" charset="0"/>
            </a:endParaRPr>
          </a:p>
        </p:txBody>
      </p:sp>
      <p:sp>
        <p:nvSpPr>
          <p:cNvPr id="17" name="文本框 16"/>
          <p:cNvSpPr txBox="1"/>
          <p:nvPr/>
        </p:nvSpPr>
        <p:spPr>
          <a:xfrm>
            <a:off x="646652" y="2381724"/>
            <a:ext cx="1010024" cy="307777"/>
          </a:xfrm>
          <a:prstGeom prst="rect">
            <a:avLst/>
          </a:prstGeom>
          <a:noFill/>
        </p:spPr>
        <p:txBody>
          <a:bodyPr wrap="square">
            <a:spAutoFit/>
          </a:bodyPr>
          <a:lstStyle/>
          <a:p>
            <a:pPr>
              <a:defRPr/>
            </a:pPr>
            <a:endParaRPr lang="zh-CN" altLang="en-US" sz="1400" b="0" dirty="0">
              <a:solidFill>
                <a:srgbClr val="FFFFFF"/>
              </a:solidFill>
              <a:latin typeface="思源黑体 CN Bold" panose="020B0800000000000000" pitchFamily="34" charset="-122"/>
              <a:ea typeface="思源黑体 CN Bold" panose="020B0800000000000000" pitchFamily="34" charset="-122"/>
              <a:sym typeface="+mn-lt"/>
            </a:endParaRPr>
          </a:p>
        </p:txBody>
      </p:sp>
      <p:sp>
        <p:nvSpPr>
          <p:cNvPr id="49" name="矩形 48"/>
          <p:cNvSpPr/>
          <p:nvPr/>
        </p:nvSpPr>
        <p:spPr>
          <a:xfrm>
            <a:off x="498266" y="4041928"/>
            <a:ext cx="2702135"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54" name="矩形 53"/>
          <p:cNvSpPr/>
          <p:nvPr/>
        </p:nvSpPr>
        <p:spPr>
          <a:xfrm>
            <a:off x="3336325" y="4041928"/>
            <a:ext cx="2721164"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62" name="矩形 61"/>
          <p:cNvSpPr/>
          <p:nvPr/>
        </p:nvSpPr>
        <p:spPr>
          <a:xfrm>
            <a:off x="8998463" y="4041928"/>
            <a:ext cx="2702135"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45" name="组合 44"/>
          <p:cNvGrpSpPr/>
          <p:nvPr/>
        </p:nvGrpSpPr>
        <p:grpSpPr>
          <a:xfrm>
            <a:off x="858456" y="4103187"/>
            <a:ext cx="1851788" cy="321946"/>
            <a:chOff x="652257" y="4207154"/>
            <a:chExt cx="1679599" cy="398670"/>
          </a:xfrm>
        </p:grpSpPr>
        <p:sp>
          <p:nvSpPr>
            <p:cNvPr id="46" name="矩形: 圆角 64"/>
            <p:cNvSpPr/>
            <p:nvPr/>
          </p:nvSpPr>
          <p:spPr>
            <a:xfrm>
              <a:off x="652257" y="4270061"/>
              <a:ext cx="1679599" cy="335763"/>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7" name="文本框 43"/>
            <p:cNvSpPr txBox="1"/>
            <p:nvPr/>
          </p:nvSpPr>
          <p:spPr>
            <a:xfrm>
              <a:off x="688427" y="4207154"/>
              <a:ext cx="1609340" cy="370564"/>
            </a:xfrm>
            <a:prstGeom prst="rect">
              <a:avLst/>
            </a:prstGeom>
            <a:noFill/>
          </p:spPr>
          <p:txBody>
            <a:bodyPr wrap="square" rtlCol="0">
              <a:spAutoFit/>
            </a:bodyPr>
            <a:lstStyle/>
            <a:p>
              <a:pPr algn="ctr">
                <a:lnSpc>
                  <a:spcPct val="150000"/>
                </a:lnSpc>
                <a:defRPr/>
              </a:pPr>
              <a:r>
                <a:rPr lang="en-US" altLang="zh-CN" sz="1000" dirty="0">
                  <a:solidFill>
                    <a:srgbClr val="FFFFFF"/>
                  </a:solidFill>
                  <a:latin typeface="Arial Black" panose="020B0A04020102090204" pitchFamily="34" charset="0"/>
                  <a:cs typeface="Arial" panose="020B0604020202020204" pitchFamily="34" charset="0"/>
                  <a:sym typeface="+mn-lt"/>
                </a:rPr>
                <a:t>Data Management</a:t>
              </a:r>
            </a:p>
          </p:txBody>
        </p:sp>
      </p:grpSp>
      <p:grpSp>
        <p:nvGrpSpPr>
          <p:cNvPr id="105" name="组合 104"/>
          <p:cNvGrpSpPr/>
          <p:nvPr/>
        </p:nvGrpSpPr>
        <p:grpSpPr>
          <a:xfrm>
            <a:off x="4020151" y="4103186"/>
            <a:ext cx="1527375" cy="311943"/>
            <a:chOff x="1190040" y="4634868"/>
            <a:chExt cx="1527375" cy="311943"/>
          </a:xfrm>
        </p:grpSpPr>
        <p:sp>
          <p:nvSpPr>
            <p:cNvPr id="48" name="矩形: 圆角 61"/>
            <p:cNvSpPr/>
            <p:nvPr/>
          </p:nvSpPr>
          <p:spPr>
            <a:xfrm>
              <a:off x="1190040" y="4675893"/>
              <a:ext cx="1527375" cy="270918"/>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1" name="文本框 49"/>
            <p:cNvSpPr txBox="1"/>
            <p:nvPr/>
          </p:nvSpPr>
          <p:spPr>
            <a:xfrm>
              <a:off x="1353870" y="4634868"/>
              <a:ext cx="1205865" cy="308546"/>
            </a:xfrm>
            <a:prstGeom prst="rect">
              <a:avLst/>
            </a:prstGeom>
            <a:noFill/>
          </p:spPr>
          <p:txBody>
            <a:bodyPr wrap="square" rtlCol="0">
              <a:spAutoFit/>
            </a:bodyPr>
            <a:lstStyle>
              <a:defPPr>
                <a:defRPr lang="zh-CN"/>
              </a:defPPr>
              <a:lvl1pPr algn="ctr">
                <a:lnSpc>
                  <a:spcPct val="150000"/>
                </a:lnSpc>
                <a:defRPr sz="1000">
                  <a:solidFill>
                    <a:srgbClr val="FFFFFF"/>
                  </a:solidFill>
                  <a:latin typeface="Arial Black" panose="020B0A04020102090204" pitchFamily="34" charset="0"/>
                  <a:cs typeface="Arial" panose="020B0604020202020204" pitchFamily="34" charset="0"/>
                </a:defRPr>
              </a:lvl1pPr>
            </a:lstStyle>
            <a:p>
              <a:r>
                <a:rPr lang="en-US" altLang="zh-CN" dirty="0">
                  <a:sym typeface="+mn-lt"/>
                </a:rPr>
                <a:t>SPC analysis</a:t>
              </a:r>
            </a:p>
          </p:txBody>
        </p:sp>
      </p:grpSp>
      <p:sp>
        <p:nvSpPr>
          <p:cNvPr id="53" name="文本框 6"/>
          <p:cNvSpPr txBox="1"/>
          <p:nvPr/>
        </p:nvSpPr>
        <p:spPr>
          <a:xfrm>
            <a:off x="498266" y="4469130"/>
            <a:ext cx="2702135"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Manages measurement data for </a:t>
            </a:r>
          </a:p>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easy traceability and review.</a:t>
            </a:r>
          </a:p>
        </p:txBody>
      </p:sp>
      <p:sp>
        <p:nvSpPr>
          <p:cNvPr id="58" name="文本框 6"/>
          <p:cNvSpPr txBox="1"/>
          <p:nvPr/>
        </p:nvSpPr>
        <p:spPr>
          <a:xfrm>
            <a:off x="3336237" y="4469130"/>
            <a:ext cx="2702780"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Analyzes measurement data to identify production inefficiencies and optimize workflows.</a:t>
            </a:r>
          </a:p>
        </p:txBody>
      </p:sp>
      <p:grpSp>
        <p:nvGrpSpPr>
          <p:cNvPr id="108" name="组合 107"/>
          <p:cNvGrpSpPr/>
          <p:nvPr/>
        </p:nvGrpSpPr>
        <p:grpSpPr>
          <a:xfrm>
            <a:off x="3605526" y="4904668"/>
            <a:ext cx="2207266" cy="1000073"/>
            <a:chOff x="3389822" y="4637558"/>
            <a:chExt cx="2677461" cy="1213110"/>
          </a:xfrm>
        </p:grpSpPr>
        <p:sp>
          <p:nvSpPr>
            <p:cNvPr id="75" name="矩形 74"/>
            <p:cNvSpPr/>
            <p:nvPr/>
          </p:nvSpPr>
          <p:spPr>
            <a:xfrm>
              <a:off x="3458920" y="4637558"/>
              <a:ext cx="2509104" cy="1213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 name="组合 106"/>
            <p:cNvGrpSpPr/>
            <p:nvPr/>
          </p:nvGrpSpPr>
          <p:grpSpPr>
            <a:xfrm>
              <a:off x="3389822" y="4654207"/>
              <a:ext cx="2677461" cy="1176476"/>
              <a:chOff x="3389822" y="4654207"/>
              <a:chExt cx="2677461" cy="1176476"/>
            </a:xfrm>
          </p:grpSpPr>
          <p:sp>
            <p:nvSpPr>
              <p:cNvPr id="59" name="文本框 6"/>
              <p:cNvSpPr txBox="1"/>
              <p:nvPr/>
            </p:nvSpPr>
            <p:spPr>
              <a:xfrm>
                <a:off x="3389822" y="4654207"/>
                <a:ext cx="1091469" cy="261338"/>
              </a:xfrm>
              <a:prstGeom prst="rect">
                <a:avLst/>
              </a:prstGeom>
              <a:noFill/>
            </p:spPr>
            <p:txBody>
              <a:bodyPr wrap="square" rtlCol="0">
                <a:spAutoFit/>
              </a:bodyPr>
              <a:lstStyle/>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defect rate</a:t>
                </a:r>
              </a:p>
            </p:txBody>
          </p:sp>
          <p:pic>
            <p:nvPicPr>
              <p:cNvPr id="60" name="图片 59"/>
              <p:cNvPicPr>
                <a:picLocks noChangeAspect="1"/>
              </p:cNvPicPr>
              <p:nvPr/>
            </p:nvPicPr>
            <p:blipFill>
              <a:blip r:embed="rId5" cstate="print"/>
              <a:stretch>
                <a:fillRect/>
              </a:stretch>
            </p:blipFill>
            <p:spPr>
              <a:xfrm>
                <a:off x="4316674" y="4947203"/>
                <a:ext cx="1636581" cy="883480"/>
              </a:xfrm>
              <a:prstGeom prst="rect">
                <a:avLst/>
              </a:prstGeom>
            </p:spPr>
          </p:pic>
          <p:pic>
            <p:nvPicPr>
              <p:cNvPr id="72" name="图片 71"/>
              <p:cNvPicPr>
                <a:picLocks noChangeAspect="1"/>
              </p:cNvPicPr>
              <p:nvPr/>
            </p:nvPicPr>
            <p:blipFill>
              <a:blip r:embed="rId6" cstate="print"/>
              <a:stretch>
                <a:fillRect/>
              </a:stretch>
            </p:blipFill>
            <p:spPr>
              <a:xfrm>
                <a:off x="3483024" y="5107047"/>
                <a:ext cx="805410" cy="660192"/>
              </a:xfrm>
              <a:prstGeom prst="rect">
                <a:avLst/>
              </a:prstGeom>
            </p:spPr>
          </p:pic>
          <p:sp>
            <p:nvSpPr>
              <p:cNvPr id="78" name="文本框 6"/>
              <p:cNvSpPr txBox="1"/>
              <p:nvPr/>
            </p:nvSpPr>
            <p:spPr>
              <a:xfrm>
                <a:off x="4348043" y="4654207"/>
                <a:ext cx="1719240" cy="261338"/>
              </a:xfrm>
              <a:prstGeom prst="rect">
                <a:avLst/>
              </a:prstGeom>
              <a:noFill/>
            </p:spPr>
            <p:txBody>
              <a:bodyPr wrap="square" rtlCol="0">
                <a:spAutoFit/>
              </a:bodyPr>
              <a:lstStyle/>
              <a:p>
                <a:pPr algn="ct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capability run chart</a:t>
                </a:r>
              </a:p>
            </p:txBody>
          </p:sp>
        </p:grpSp>
      </p:grpSp>
      <p:grpSp>
        <p:nvGrpSpPr>
          <p:cNvPr id="119" name="组合 118"/>
          <p:cNvGrpSpPr/>
          <p:nvPr/>
        </p:nvGrpSpPr>
        <p:grpSpPr>
          <a:xfrm>
            <a:off x="9729452" y="4098741"/>
            <a:ext cx="1240155" cy="309572"/>
            <a:chOff x="9867944" y="3807037"/>
            <a:chExt cx="1240155" cy="309572"/>
          </a:xfrm>
        </p:grpSpPr>
        <p:sp>
          <p:nvSpPr>
            <p:cNvPr id="114" name="矩形: 圆角 67"/>
            <p:cNvSpPr/>
            <p:nvPr/>
          </p:nvSpPr>
          <p:spPr>
            <a:xfrm>
              <a:off x="9975259" y="3843232"/>
              <a:ext cx="1032274" cy="270918"/>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5" name="文本框 58"/>
            <p:cNvSpPr txBox="1"/>
            <p:nvPr/>
          </p:nvSpPr>
          <p:spPr>
            <a:xfrm>
              <a:off x="9867944" y="3807037"/>
              <a:ext cx="1240155" cy="309572"/>
            </a:xfrm>
            <a:prstGeom prst="rect">
              <a:avLst/>
            </a:prstGeom>
            <a:noFill/>
          </p:spPr>
          <p:txBody>
            <a:bodyPr wrap="square" rtlCol="0">
              <a:spAutoFit/>
            </a:bodyPr>
            <a:lstStyle/>
            <a:p>
              <a:pPr algn="ctr">
                <a:lnSpc>
                  <a:spcPct val="150000"/>
                </a:lnSpc>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lt"/>
                </a:rPr>
                <a:t>Reports</a:t>
              </a:r>
            </a:p>
          </p:txBody>
        </p:sp>
      </p:grpSp>
      <p:sp>
        <p:nvSpPr>
          <p:cNvPr id="116" name="文本框 6"/>
          <p:cNvSpPr txBox="1"/>
          <p:nvPr/>
        </p:nvSpPr>
        <p:spPr>
          <a:xfrm>
            <a:off x="8998375" y="4469130"/>
            <a:ext cx="2702135"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Provides inspection </a:t>
            </a: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reports upon production completion, enhancing quality credibility.</a:t>
            </a:r>
          </a:p>
        </p:txBody>
      </p:sp>
      <p:grpSp>
        <p:nvGrpSpPr>
          <p:cNvPr id="128" name="组合 127"/>
          <p:cNvGrpSpPr/>
          <p:nvPr/>
        </p:nvGrpSpPr>
        <p:grpSpPr>
          <a:xfrm>
            <a:off x="9413196" y="4879482"/>
            <a:ext cx="1920219" cy="1009530"/>
            <a:chOff x="9160096" y="4711885"/>
            <a:chExt cx="2329266" cy="1224581"/>
          </a:xfrm>
        </p:grpSpPr>
        <p:sp>
          <p:nvSpPr>
            <p:cNvPr id="118" name="矩形 117"/>
            <p:cNvSpPr/>
            <p:nvPr/>
          </p:nvSpPr>
          <p:spPr>
            <a:xfrm>
              <a:off x="9160096" y="4711885"/>
              <a:ext cx="2329266" cy="122458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a:blip r:embed="rId7" cstate="print"/>
            <a:stretch>
              <a:fillRect/>
            </a:stretch>
          </p:blipFill>
          <p:spPr>
            <a:xfrm>
              <a:off x="9464163" y="4741116"/>
              <a:ext cx="1769853" cy="1176443"/>
            </a:xfrm>
            <a:prstGeom prst="rect">
              <a:avLst/>
            </a:prstGeom>
          </p:spPr>
        </p:pic>
      </p:grpSp>
      <p:sp>
        <p:nvSpPr>
          <p:cNvPr id="3" name="矩形 2"/>
          <p:cNvSpPr/>
          <p:nvPr/>
        </p:nvSpPr>
        <p:spPr>
          <a:xfrm>
            <a:off x="6151965" y="4030231"/>
            <a:ext cx="2721164"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111" name="文本框 6"/>
          <p:cNvSpPr txBox="1"/>
          <p:nvPr/>
        </p:nvSpPr>
        <p:spPr>
          <a:xfrm>
            <a:off x="6151877" y="4469130"/>
            <a:ext cx="2710131"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Real-time monitoring of process quality to address risks promptly.</a:t>
            </a:r>
          </a:p>
        </p:txBody>
      </p:sp>
      <p:grpSp>
        <p:nvGrpSpPr>
          <p:cNvPr id="113" name="组合 112"/>
          <p:cNvGrpSpPr/>
          <p:nvPr/>
        </p:nvGrpSpPr>
        <p:grpSpPr>
          <a:xfrm>
            <a:off x="6514503" y="4879482"/>
            <a:ext cx="1965059" cy="1000073"/>
            <a:chOff x="6269805" y="4637558"/>
            <a:chExt cx="2383658" cy="1213110"/>
          </a:xfrm>
        </p:grpSpPr>
        <p:sp>
          <p:nvSpPr>
            <p:cNvPr id="112" name="矩形 111"/>
            <p:cNvSpPr/>
            <p:nvPr/>
          </p:nvSpPr>
          <p:spPr>
            <a:xfrm>
              <a:off x="6269805" y="4637558"/>
              <a:ext cx="2383658" cy="1213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5885" y="4666998"/>
              <a:ext cx="2318482" cy="116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组合 7"/>
          <p:cNvGrpSpPr/>
          <p:nvPr/>
        </p:nvGrpSpPr>
        <p:grpSpPr>
          <a:xfrm>
            <a:off x="7087157" y="4103186"/>
            <a:ext cx="764668" cy="320675"/>
            <a:chOff x="1036256" y="4626613"/>
            <a:chExt cx="966922" cy="320675"/>
          </a:xfrm>
        </p:grpSpPr>
        <p:sp>
          <p:nvSpPr>
            <p:cNvPr id="16" name="矩形: 圆角 61"/>
            <p:cNvSpPr/>
            <p:nvPr/>
          </p:nvSpPr>
          <p:spPr>
            <a:xfrm>
              <a:off x="1040606" y="4676143"/>
              <a:ext cx="962572" cy="27114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 name="文本框 49"/>
            <p:cNvSpPr txBox="1"/>
            <p:nvPr/>
          </p:nvSpPr>
          <p:spPr>
            <a:xfrm>
              <a:off x="1036256" y="4626613"/>
              <a:ext cx="946109" cy="308546"/>
            </a:xfrm>
            <a:prstGeom prst="rect">
              <a:avLst/>
            </a:prstGeom>
            <a:noFill/>
          </p:spPr>
          <p:txBody>
            <a:bodyPr wrap="square" rtlCol="0">
              <a:spAutoFit/>
            </a:bodyPr>
            <a:lstStyle>
              <a:defPPr>
                <a:defRPr lang="zh-CN"/>
              </a:defPPr>
              <a:lvl1pPr algn="ctr">
                <a:lnSpc>
                  <a:spcPct val="150000"/>
                </a:lnSpc>
                <a:defRPr sz="1050">
                  <a:solidFill>
                    <a:srgbClr val="FFFFFF"/>
                  </a:solidFill>
                  <a:latin typeface="Arial Black" panose="020B0A04020102090204" pitchFamily="34" charset="0"/>
                  <a:cs typeface="Arial" panose="020B0604020202020204" pitchFamily="34" charset="0"/>
                </a:defRPr>
              </a:lvl1pPr>
            </a:lstStyle>
            <a:p>
              <a:r>
                <a:rPr lang="en-US" altLang="zh-CN" sz="1000" dirty="0">
                  <a:sym typeface="+mn-lt"/>
                </a:rPr>
                <a:t>Panel</a:t>
              </a:r>
            </a:p>
          </p:txBody>
        </p:sp>
      </p:grpSp>
      <p:pic>
        <p:nvPicPr>
          <p:cNvPr id="2" name="图片 1"/>
          <p:cNvPicPr>
            <a:picLocks noChangeAspect="1"/>
          </p:cNvPicPr>
          <p:nvPr/>
        </p:nvPicPr>
        <p:blipFill>
          <a:blip r:embed="rId9"/>
          <a:stretch>
            <a:fillRect/>
          </a:stretch>
        </p:blipFill>
        <p:spPr>
          <a:xfrm>
            <a:off x="876935" y="4879482"/>
            <a:ext cx="1814830" cy="1070610"/>
          </a:xfrm>
          <a:prstGeom prst="rect">
            <a:avLst/>
          </a:prstGeom>
        </p:spPr>
      </p:pic>
      <p:grpSp>
        <p:nvGrpSpPr>
          <p:cNvPr id="31" name="组合 30"/>
          <p:cNvGrpSpPr/>
          <p:nvPr/>
        </p:nvGrpSpPr>
        <p:grpSpPr>
          <a:xfrm>
            <a:off x="1429979" y="1636914"/>
            <a:ext cx="9486833" cy="2507128"/>
            <a:chOff x="1359389" y="1636914"/>
            <a:chExt cx="9486833" cy="2507128"/>
          </a:xfrm>
        </p:grpSpPr>
        <p:sp>
          <p:nvSpPr>
            <p:cNvPr id="123" name="箭头: 下 1"/>
            <p:cNvSpPr/>
            <p:nvPr/>
          </p:nvSpPr>
          <p:spPr>
            <a:xfrm>
              <a:off x="3282160" y="1936929"/>
              <a:ext cx="5648389" cy="2207113"/>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51000">
                  <a:srgbClr val="00684D">
                    <a:alpha val="0"/>
                  </a:srgbClr>
                </a:gs>
                <a:gs pos="82000">
                  <a:srgbClr val="00684D">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10150591" y="2470167"/>
              <a:ext cx="437940" cy="338554"/>
            </a:xfrm>
            <a:prstGeom prst="rect">
              <a:avLst/>
            </a:prstGeom>
            <a:noFill/>
          </p:spPr>
          <p:txBody>
            <a:bodyPr wrap="none" rtlCol="0">
              <a:spAutoFit/>
            </a:bodyPr>
            <a:lstStyle/>
            <a:p>
              <a:pPr algn="l"/>
              <a:r>
                <a:rPr kumimoji="1" lang="en-US" altLang="zh-CN" sz="1600" b="1" dirty="0">
                  <a:solidFill>
                    <a:schemeClr val="bg1"/>
                  </a:solidFill>
                  <a:latin typeface="微软雅黑" panose="020B0503020204020204" charset="-122"/>
                  <a:ea typeface="微软雅黑" panose="020B0503020204020204" charset="-122"/>
                </a:rPr>
                <a:t>01</a:t>
              </a:r>
              <a:endParaRPr kumimoji="1" lang="zh-CN" altLang="en-US" sz="1600" b="1" dirty="0">
                <a:solidFill>
                  <a:schemeClr val="bg1"/>
                </a:solidFill>
                <a:latin typeface="微软雅黑" panose="020B0503020204020204" charset="-122"/>
                <a:ea typeface="微软雅黑" panose="020B0503020204020204" charset="-122"/>
              </a:endParaRPr>
            </a:p>
          </p:txBody>
        </p:sp>
        <p:sp>
          <p:nvSpPr>
            <p:cNvPr id="44" name="文本框 43"/>
            <p:cNvSpPr txBox="1"/>
            <p:nvPr/>
          </p:nvSpPr>
          <p:spPr>
            <a:xfrm>
              <a:off x="5617436" y="3125108"/>
              <a:ext cx="969722" cy="464743"/>
            </a:xfrm>
            <a:prstGeom prst="rect">
              <a:avLst/>
            </a:prstGeom>
            <a:noFill/>
            <a:effectLst/>
          </p:spPr>
          <p:txBody>
            <a:bodyPr wrap="square" rtlCol="0">
              <a:spAutoFit/>
            </a:bodyPr>
            <a:lstStyle/>
            <a:p>
              <a:pPr>
                <a:lnSpc>
                  <a:spcPct val="150000"/>
                </a:lnSpc>
                <a:defRPr/>
              </a:pPr>
              <a:r>
                <a:rPr lang="en-US" altLang="zh-CN" dirty="0">
                  <a:solidFill>
                    <a:srgbClr val="FFFFFF"/>
                  </a:solidFill>
                  <a:latin typeface="Arial Black" panose="020B0A04020102090204" pitchFamily="34" charset="0"/>
                  <a:ea typeface="思源黑体 CN Bold" panose="020B0800000000000000" pitchFamily="34" charset="-122"/>
                  <a:cs typeface="Arial" panose="020B0604020202020204" pitchFamily="34" charset="0"/>
                </a:rPr>
                <a:t>OEMs</a:t>
              </a:r>
            </a:p>
          </p:txBody>
        </p:sp>
        <p:sp>
          <p:nvSpPr>
            <p:cNvPr id="121" name="文本框 120"/>
            <p:cNvSpPr txBox="1"/>
            <p:nvPr/>
          </p:nvSpPr>
          <p:spPr>
            <a:xfrm>
              <a:off x="3032292" y="3520473"/>
              <a:ext cx="6097604" cy="407804"/>
            </a:xfrm>
            <a:prstGeom prst="rect">
              <a:avLst/>
            </a:prstGeom>
            <a:noFill/>
          </p:spPr>
          <p:txBody>
            <a:bodyPr wrap="square">
              <a:spAutoFit/>
            </a:bodyPr>
            <a:lstStyle/>
            <a:p>
              <a:pPr algn="ctr">
                <a:spcBef>
                  <a:spcPts val="300"/>
                </a:spcBef>
                <a:defRPr/>
              </a:pPr>
              <a:r>
                <a:rPr lang="en-US" altLang="zh-CN" sz="900" b="0" dirty="0">
                  <a:solidFill>
                    <a:srgbClr val="FFFFFF"/>
                  </a:solidFill>
                  <a:effectLst/>
                  <a:latin typeface="Arial" panose="020B0604020202020204" pitchFamily="34" charset="0"/>
                  <a:cs typeface="Arial" panose="020B0604020202020204" pitchFamily="34" charset="0"/>
                  <a:sym typeface="+mn-ea"/>
                </a:rPr>
                <a:t>can be connected with PDM, </a:t>
              </a:r>
              <a:endParaRPr lang="en-US" altLang="zh-CN" sz="900" b="0" dirty="0">
                <a:solidFill>
                  <a:srgbClr val="FFFFFF"/>
                </a:solidFill>
                <a:latin typeface="Arial" panose="020B0604020202020204" pitchFamily="34" charset="0"/>
                <a:cs typeface="Arial" panose="020B0604020202020204" pitchFamily="34" charset="0"/>
              </a:endParaRPr>
            </a:p>
            <a:p>
              <a:pPr algn="ctr">
                <a:spcBef>
                  <a:spcPts val="300"/>
                </a:spcBef>
                <a:defRPr/>
              </a:pPr>
              <a:r>
                <a:rPr lang="en-US" altLang="zh-CN" sz="900" b="0" dirty="0">
                  <a:solidFill>
                    <a:srgbClr val="FFFFFF"/>
                  </a:solidFill>
                  <a:effectLst/>
                  <a:latin typeface="Arial" panose="020B0604020202020204" pitchFamily="34" charset="0"/>
                  <a:cs typeface="Arial" panose="020B0604020202020204" pitchFamily="34" charset="0"/>
                  <a:sym typeface="+mn-ea"/>
                </a:rPr>
                <a:t>ERP, MES and other systems</a:t>
              </a:r>
              <a:endParaRPr lang="en-US" altLang="zh-CN" sz="900" b="0" dirty="0">
                <a:solidFill>
                  <a:srgbClr val="FFFFFF"/>
                </a:solidFill>
                <a:effectLst/>
                <a:latin typeface="Arial" panose="020B0604020202020204" pitchFamily="34" charset="0"/>
                <a:ea typeface="思源黑体 CN Regular" panose="020B0500000000000000" charset="-122"/>
                <a:cs typeface="Arial" panose="020B0604020202020204" pitchFamily="34" charset="0"/>
                <a:sym typeface="+mn-ea"/>
              </a:endParaRPr>
            </a:p>
          </p:txBody>
        </p:sp>
        <p:sp>
          <p:nvSpPr>
            <p:cNvPr id="141" name="椭圆 140"/>
            <p:cNvSpPr/>
            <p:nvPr/>
          </p:nvSpPr>
          <p:spPr>
            <a:xfrm>
              <a:off x="1359389" y="2174828"/>
              <a:ext cx="9486833" cy="1006357"/>
            </a:xfrm>
            <a:prstGeom prst="ellipse">
              <a:avLst/>
            </a:prstGeom>
            <a:noFill/>
            <a:ln w="12758" cap="flat">
              <a:gradFill>
                <a:gsLst>
                  <a:gs pos="0">
                    <a:schemeClr val="accent3">
                      <a:alpha val="0"/>
                    </a:schemeClr>
                  </a:gs>
                  <a:gs pos="99000">
                    <a:schemeClr val="accent3"/>
                  </a:gs>
                </a:gsLst>
                <a:lin ang="5400000" scaled="1"/>
              </a:gradFill>
              <a:prstDash val="solid"/>
              <a:miter/>
            </a:ln>
          </p:spPr>
          <p:txBody>
            <a:bodyPr rtlCol="0" anchor="ctr"/>
            <a:lstStyle/>
            <a:p>
              <a:endParaRPr lang="zh-CN" altLang="en-US" dirty="0">
                <a:ea typeface="MiSans" panose="00000500000000000000" pitchFamily="2" charset="-122"/>
              </a:endParaRPr>
            </a:p>
          </p:txBody>
        </p:sp>
        <p:grpSp>
          <p:nvGrpSpPr>
            <p:cNvPr id="185" name="组合 184"/>
            <p:cNvGrpSpPr/>
            <p:nvPr/>
          </p:nvGrpSpPr>
          <p:grpSpPr>
            <a:xfrm>
              <a:off x="5249387" y="1636914"/>
              <a:ext cx="1664335" cy="363601"/>
              <a:chOff x="866739" y="4675893"/>
              <a:chExt cx="2602906" cy="270966"/>
            </a:xfrm>
          </p:grpSpPr>
          <p:sp>
            <p:nvSpPr>
              <p:cNvPr id="186" name="矩形: 圆角 61"/>
              <p:cNvSpPr/>
              <p:nvPr/>
            </p:nvSpPr>
            <p:spPr>
              <a:xfrm>
                <a:off x="867961" y="4675893"/>
                <a:ext cx="2601684" cy="27096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7" name="文本框 49"/>
              <p:cNvSpPr txBox="1"/>
              <p:nvPr/>
            </p:nvSpPr>
            <p:spPr>
              <a:xfrm>
                <a:off x="866739" y="4711995"/>
                <a:ext cx="2601685" cy="189226"/>
              </a:xfrm>
              <a:prstGeom prst="rect">
                <a:avLst/>
              </a:prstGeom>
              <a:noFill/>
            </p:spPr>
            <p:txBody>
              <a:bodyPr wrap="square" rtlCol="0">
                <a:spAutoFit/>
              </a:bodyPr>
              <a:lstStyle/>
              <a:p>
                <a:pPr algn="ctr">
                  <a:defRPr/>
                </a:pPr>
                <a:r>
                  <a:rPr lang="en-US" altLang="zh-CN" sz="1050" dirty="0">
                    <a:solidFill>
                      <a:srgbClr val="FFFFFF"/>
                    </a:solidFill>
                    <a:latin typeface="Arial Black" panose="020B0A04020102090204" pitchFamily="34" charset="0"/>
                    <a:cs typeface="Arial" panose="020B0604020202020204" pitchFamily="34" charset="0"/>
                    <a:sym typeface="+mn-lt"/>
                  </a:rPr>
                  <a:t>Data  Acquisition</a:t>
                </a:r>
              </a:p>
            </p:txBody>
          </p:sp>
        </p:grpSp>
        <p:sp>
          <p:nvSpPr>
            <p:cNvPr id="182" name="椭圆 181"/>
            <p:cNvSpPr/>
            <p:nvPr/>
          </p:nvSpPr>
          <p:spPr>
            <a:xfrm>
              <a:off x="3588996" y="2016990"/>
              <a:ext cx="5014008" cy="521964"/>
            </a:xfrm>
            <a:prstGeom prst="ellipse">
              <a:avLst/>
            </a:prstGeom>
            <a:noFill/>
            <a:ln w="12758" cap="flat">
              <a:gradFill>
                <a:gsLst>
                  <a:gs pos="0">
                    <a:schemeClr val="accent3">
                      <a:alpha val="0"/>
                    </a:schemeClr>
                  </a:gs>
                  <a:gs pos="99000">
                    <a:schemeClr val="accent3"/>
                  </a:gs>
                </a:gsLst>
                <a:lin ang="5400000" scaled="1"/>
              </a:gradFill>
              <a:prstDash val="solid"/>
              <a:miter/>
            </a:ln>
          </p:spPr>
          <p:txBody>
            <a:bodyPr rtlCol="0" anchor="ctr"/>
            <a:lstStyle/>
            <a:p>
              <a:endParaRPr lang="zh-CN" altLang="en-US" dirty="0">
                <a:ea typeface="MiSans" panose="00000500000000000000" pitchFamily="2" charset="-122"/>
              </a:endParaRPr>
            </a:p>
          </p:txBody>
        </p:sp>
        <p:sp>
          <p:nvSpPr>
            <p:cNvPr id="213" name="椭圆 212"/>
            <p:cNvSpPr/>
            <p:nvPr/>
          </p:nvSpPr>
          <p:spPr>
            <a:xfrm>
              <a:off x="4139887" y="2410729"/>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endParaRPr lang="zh-CN" altLang="en-US" sz="1200" kern="0">
                <a:solidFill>
                  <a:prstClr val="white"/>
                </a:solidFill>
                <a:latin typeface="+mj-ea"/>
              </a:endParaRPr>
            </a:p>
          </p:txBody>
        </p:sp>
        <p:sp>
          <p:nvSpPr>
            <p:cNvPr id="215" name="椭圆 214"/>
            <p:cNvSpPr/>
            <p:nvPr/>
          </p:nvSpPr>
          <p:spPr>
            <a:xfrm>
              <a:off x="6180675" y="2492372"/>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r>
                <a:rPr lang="en-US" altLang="zh-CN" sz="1200" kern="0" dirty="0">
                  <a:solidFill>
                    <a:prstClr val="white"/>
                  </a:solidFill>
                  <a:latin typeface="+mj-ea"/>
                </a:rPr>
                <a:t>    </a:t>
              </a:r>
            </a:p>
          </p:txBody>
        </p:sp>
        <p:sp>
          <p:nvSpPr>
            <p:cNvPr id="227" name="椭圆 226"/>
            <p:cNvSpPr/>
            <p:nvPr/>
          </p:nvSpPr>
          <p:spPr>
            <a:xfrm>
              <a:off x="8177068" y="2374543"/>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endParaRPr lang="zh-CN" altLang="en-US" sz="1200" kern="0">
                <a:solidFill>
                  <a:prstClr val="white"/>
                </a:solidFill>
                <a:latin typeface="+mj-ea"/>
              </a:endParaRPr>
            </a:p>
          </p:txBody>
        </p:sp>
        <p:grpSp>
          <p:nvGrpSpPr>
            <p:cNvPr id="5" name="组合 4"/>
            <p:cNvGrpSpPr/>
            <p:nvPr/>
          </p:nvGrpSpPr>
          <p:grpSpPr>
            <a:xfrm>
              <a:off x="1471443" y="2668957"/>
              <a:ext cx="682625" cy="497840"/>
              <a:chOff x="8199097" y="2325131"/>
              <a:chExt cx="682625" cy="497840"/>
            </a:xfrm>
          </p:grpSpPr>
          <p:sp>
            <p:nvSpPr>
              <p:cNvPr id="172" name="椭圆 171"/>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4" name="文本框 3"/>
              <p:cNvSpPr txBox="1"/>
              <p:nvPr/>
            </p:nvSpPr>
            <p:spPr>
              <a:xfrm>
                <a:off x="8199097" y="2358786"/>
                <a:ext cx="682625" cy="464185"/>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1</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6" name="组合 5"/>
            <p:cNvGrpSpPr/>
            <p:nvPr/>
          </p:nvGrpSpPr>
          <p:grpSpPr>
            <a:xfrm>
              <a:off x="3154465" y="2836564"/>
              <a:ext cx="589280" cy="467080"/>
              <a:chOff x="8239102" y="2325131"/>
              <a:chExt cx="589280" cy="467080"/>
            </a:xfrm>
          </p:grpSpPr>
          <p:sp>
            <p:nvSpPr>
              <p:cNvPr id="7" name="椭圆 6"/>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9" name="文本框 8"/>
              <p:cNvSpPr txBox="1"/>
              <p:nvPr/>
            </p:nvSpPr>
            <p:spPr>
              <a:xfrm>
                <a:off x="8239102" y="2361326"/>
                <a:ext cx="589280" cy="389890"/>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2</a:t>
                </a:r>
              </a:p>
            </p:txBody>
          </p:sp>
        </p:grpSp>
        <p:grpSp>
          <p:nvGrpSpPr>
            <p:cNvPr id="14" name="组合 13"/>
            <p:cNvGrpSpPr/>
            <p:nvPr/>
          </p:nvGrpSpPr>
          <p:grpSpPr>
            <a:xfrm>
              <a:off x="4995952" y="2891444"/>
              <a:ext cx="506870" cy="492498"/>
              <a:chOff x="8279672" y="2325131"/>
              <a:chExt cx="506870" cy="492498"/>
            </a:xfrm>
          </p:grpSpPr>
          <p:sp>
            <p:nvSpPr>
              <p:cNvPr id="15" name="椭圆 14"/>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19" name="文本框 18"/>
              <p:cNvSpPr txBox="1"/>
              <p:nvPr/>
            </p:nvSpPr>
            <p:spPr>
              <a:xfrm>
                <a:off x="8279672" y="2355964"/>
                <a:ext cx="506870" cy="461665"/>
              </a:xfrm>
              <a:prstGeom prst="rect">
                <a:avLst/>
              </a:prstGeom>
              <a:noFill/>
            </p:spPr>
            <p:txBody>
              <a:bodyPr wrap="none" rtlCol="0">
                <a:sp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3</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25" name="组合 24"/>
            <p:cNvGrpSpPr/>
            <p:nvPr/>
          </p:nvGrpSpPr>
          <p:grpSpPr>
            <a:xfrm flipH="1">
              <a:off x="10084121" y="2668957"/>
              <a:ext cx="562975" cy="467080"/>
              <a:chOff x="8260996" y="2325131"/>
              <a:chExt cx="562975" cy="467080"/>
            </a:xfrm>
          </p:grpSpPr>
          <p:sp>
            <p:nvSpPr>
              <p:cNvPr id="56" name="椭圆 55"/>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7" name="文本框 56"/>
              <p:cNvSpPr txBox="1"/>
              <p:nvPr/>
            </p:nvSpPr>
            <p:spPr>
              <a:xfrm>
                <a:off x="8260996" y="2411836"/>
                <a:ext cx="562975" cy="338554"/>
              </a:xfrm>
              <a:prstGeom prst="rect">
                <a:avLst/>
              </a:prstGeom>
              <a:noFill/>
            </p:spPr>
            <p:txBody>
              <a:bodyPr wrap="none" rtlCol="0">
                <a:spAutoFit/>
              </a:bodyPr>
              <a:lstStyle/>
              <a:p>
                <a:pPr algn="ctr">
                  <a:defRPr/>
                </a:pPr>
                <a:r>
                  <a:rPr 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p>
              <a:p>
                <a:pPr algn="ctr">
                  <a:defRPr/>
                </a:pPr>
                <a:r>
                  <a:rPr 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3</a:t>
                </a:r>
              </a:p>
            </p:txBody>
          </p:sp>
        </p:grpSp>
        <p:grpSp>
          <p:nvGrpSpPr>
            <p:cNvPr id="33" name="组合 32"/>
            <p:cNvGrpSpPr/>
            <p:nvPr/>
          </p:nvGrpSpPr>
          <p:grpSpPr>
            <a:xfrm flipH="1">
              <a:off x="8620313" y="2836564"/>
              <a:ext cx="562975" cy="467080"/>
              <a:chOff x="8259289" y="2325131"/>
              <a:chExt cx="562975" cy="467080"/>
            </a:xfrm>
          </p:grpSpPr>
          <p:sp>
            <p:nvSpPr>
              <p:cNvPr id="52" name="椭圆 51"/>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5" name="文本框 54"/>
              <p:cNvSpPr txBox="1"/>
              <p:nvPr/>
            </p:nvSpPr>
            <p:spPr>
              <a:xfrm>
                <a:off x="8259289" y="2402454"/>
                <a:ext cx="562975" cy="338554"/>
              </a:xfrm>
              <a:prstGeom prst="rect">
                <a:avLst/>
              </a:prstGeom>
              <a:noFill/>
            </p:spPr>
            <p:txBody>
              <a:bodyPr wrap="none" rtlCol="0">
                <a:spAutoFit/>
              </a:bodyPr>
              <a:lstStyle/>
              <a:p>
                <a:pPr>
                  <a:defRPr/>
                </a:pPr>
                <a:r>
                  <a:rPr lang="en-US" altLang="zh-CN"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p>
              <a:p>
                <a:pPr algn="ctr">
                  <a:defRPr/>
                </a:pPr>
                <a:r>
                  <a:rPr lang="en-US" altLang="zh-CN"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2</a:t>
                </a:r>
                <a:endParaRPr lang="zh-CN" alt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36" name="组合 35"/>
            <p:cNvGrpSpPr/>
            <p:nvPr/>
          </p:nvGrpSpPr>
          <p:grpSpPr>
            <a:xfrm flipH="1">
              <a:off x="6687888" y="2902497"/>
              <a:ext cx="585470" cy="467080"/>
              <a:chOff x="8245061" y="2325131"/>
              <a:chExt cx="585470" cy="467080"/>
            </a:xfrm>
          </p:grpSpPr>
          <p:sp>
            <p:nvSpPr>
              <p:cNvPr id="43" name="椭圆 42"/>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0" name="文本框 49"/>
              <p:cNvSpPr txBox="1"/>
              <p:nvPr/>
            </p:nvSpPr>
            <p:spPr>
              <a:xfrm>
                <a:off x="8245061" y="2421016"/>
                <a:ext cx="585470" cy="368935"/>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1</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67" name="组合 66"/>
            <p:cNvGrpSpPr/>
            <p:nvPr/>
          </p:nvGrpSpPr>
          <p:grpSpPr>
            <a:xfrm>
              <a:off x="5812791" y="2592861"/>
              <a:ext cx="839470" cy="231534"/>
              <a:chOff x="3588996" y="1674818"/>
              <a:chExt cx="1429076" cy="231534"/>
            </a:xfrm>
          </p:grpSpPr>
          <p:sp>
            <p:nvSpPr>
              <p:cNvPr id="68" name="文本框 67"/>
              <p:cNvSpPr txBox="1"/>
              <p:nvPr/>
            </p:nvSpPr>
            <p:spPr>
              <a:xfrm>
                <a:off x="3588996" y="1674818"/>
                <a:ext cx="1429074" cy="230832"/>
              </a:xfrm>
              <a:prstGeom prst="rect">
                <a:avLst/>
              </a:prstGeom>
              <a:noFill/>
            </p:spPr>
            <p:txBody>
              <a:bodyPr wrap="square" rtlCol="0">
                <a:spAutoFit/>
              </a:bodyPr>
              <a:lstStyle/>
              <a:p>
                <a:pPr algn="ctr">
                  <a:defRPr/>
                </a:pPr>
                <a:r>
                  <a:rPr lang="en-US" altLang="zh-CN" sz="900" dirty="0">
                    <a:solidFill>
                      <a:srgbClr val="231916"/>
                    </a:solidFill>
                    <a:latin typeface="Arial" panose="020B0604020202020204" pitchFamily="34" charset="0"/>
                    <a:cs typeface="Arial" panose="020B0604020202020204" pitchFamily="34" charset="0"/>
                    <a:sym typeface="+mn-lt"/>
                  </a:rPr>
                  <a:t>file parsing</a:t>
                </a:r>
              </a:p>
            </p:txBody>
          </p:sp>
          <p:sp>
            <p:nvSpPr>
              <p:cNvPr id="69" name="矩形: 圆角 68"/>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26" name="文本框 25"/>
            <p:cNvSpPr txBox="1"/>
            <p:nvPr/>
          </p:nvSpPr>
          <p:spPr>
            <a:xfrm>
              <a:off x="3588996" y="2061204"/>
              <a:ext cx="5014008" cy="338554"/>
            </a:xfrm>
            <a:prstGeom prst="rect">
              <a:avLst/>
            </a:prstGeom>
            <a:noFill/>
          </p:spPr>
          <p:txBody>
            <a:bodyPr wrap="square">
              <a:spAutoFit/>
            </a:bodyPr>
            <a:lstStyle/>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Supports multiple data collection methods, </a:t>
              </a:r>
            </a:p>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compatible with mainstream measuring tools</a:t>
              </a:r>
            </a:p>
          </p:txBody>
        </p:sp>
        <p:grpSp>
          <p:nvGrpSpPr>
            <p:cNvPr id="23" name="组合 22"/>
            <p:cNvGrpSpPr/>
            <p:nvPr/>
          </p:nvGrpSpPr>
          <p:grpSpPr>
            <a:xfrm>
              <a:off x="3610896" y="2562978"/>
              <a:ext cx="1167254" cy="369332"/>
              <a:chOff x="3588996" y="1674818"/>
              <a:chExt cx="1429076" cy="369332"/>
            </a:xfrm>
          </p:grpSpPr>
          <p:sp>
            <p:nvSpPr>
              <p:cNvPr id="24" name="文本框 23"/>
              <p:cNvSpPr txBox="1"/>
              <p:nvPr/>
            </p:nvSpPr>
            <p:spPr>
              <a:xfrm>
                <a:off x="3588996" y="1674818"/>
                <a:ext cx="1429074" cy="369332"/>
              </a:xfrm>
              <a:prstGeom prst="rect">
                <a:avLst/>
              </a:prstGeom>
              <a:noFill/>
            </p:spPr>
            <p:txBody>
              <a:bodyPr wrap="square" rtlCol="0">
                <a:spAutoFit/>
              </a:bodyPr>
              <a:lstStyle/>
              <a:p>
                <a:pPr algn="ctr">
                  <a:defRPr/>
                </a:pPr>
                <a:r>
                  <a:rPr lang="en-US" altLang="zh-CN" sz="900" b="0" dirty="0">
                    <a:solidFill>
                      <a:srgbClr val="231916"/>
                    </a:solidFill>
                    <a:effectLst/>
                    <a:latin typeface="Arial" panose="020B0604020202020204" pitchFamily="34" charset="0"/>
                    <a:cs typeface="Arial" panose="020B0604020202020204" pitchFamily="34" charset="0"/>
                    <a:sym typeface="+mn-ea"/>
                  </a:rPr>
                  <a:t>data transmission</a:t>
                </a:r>
                <a:endParaRPr lang="zh-CN" altLang="en-US" sz="9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sp>
            <p:nvSpPr>
              <p:cNvPr id="27" name="矩形: 圆角 26"/>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28" name="组合 27"/>
            <p:cNvGrpSpPr/>
            <p:nvPr/>
          </p:nvGrpSpPr>
          <p:grpSpPr>
            <a:xfrm>
              <a:off x="7710280" y="2562978"/>
              <a:ext cx="1007198" cy="231534"/>
              <a:chOff x="3588996" y="1674818"/>
              <a:chExt cx="1429076" cy="231534"/>
            </a:xfrm>
          </p:grpSpPr>
          <p:sp>
            <p:nvSpPr>
              <p:cNvPr id="29" name="文本框 28"/>
              <p:cNvSpPr txBox="1"/>
              <p:nvPr/>
            </p:nvSpPr>
            <p:spPr>
              <a:xfrm>
                <a:off x="3588996" y="1674818"/>
                <a:ext cx="1429074" cy="230832"/>
              </a:xfrm>
              <a:prstGeom prst="rect">
                <a:avLst/>
              </a:prstGeom>
              <a:noFill/>
            </p:spPr>
            <p:txBody>
              <a:bodyPr wrap="square" rtlCol="0">
                <a:spAutoFit/>
              </a:bodyPr>
              <a:lstStyle/>
              <a:p>
                <a:pPr algn="ctr">
                  <a:defRPr/>
                </a:pPr>
                <a:r>
                  <a:rPr lang="en-US" altLang="zh-CN" sz="900" dirty="0">
                    <a:solidFill>
                      <a:srgbClr val="231916"/>
                    </a:solidFill>
                    <a:latin typeface="Arial" panose="020B0604020202020204" pitchFamily="34" charset="0"/>
                    <a:cs typeface="Arial" panose="020B0604020202020204" pitchFamily="34" charset="0"/>
                    <a:sym typeface="+mn-ea"/>
                  </a:rPr>
                  <a:t>screen capture</a:t>
                </a:r>
                <a:endParaRPr lang="zh-CN" altLang="en-US" sz="900" dirty="0">
                  <a:solidFill>
                    <a:srgbClr val="231916"/>
                  </a:solidFill>
                  <a:latin typeface="Arial" panose="020B0604020202020204" pitchFamily="34" charset="0"/>
                  <a:cs typeface="Arial" panose="020B0604020202020204" pitchFamily="34" charset="0"/>
                  <a:sym typeface="+mn-lt"/>
                </a:endParaRPr>
              </a:p>
            </p:txBody>
          </p:sp>
          <p:sp>
            <p:nvSpPr>
              <p:cNvPr id="30" name="矩形: 圆角 29"/>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49" name="矩形 148"/>
          <p:cNvSpPr/>
          <p:nvPr/>
        </p:nvSpPr>
        <p:spPr>
          <a:xfrm>
            <a:off x="517525" y="0"/>
            <a:ext cx="76200" cy="719138"/>
          </a:xfrm>
          <a:prstGeom prst="rect">
            <a:avLst/>
          </a:prstGeom>
          <a:solidFill>
            <a:srgbClr val="00684D"/>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0" name="矩形 149"/>
          <p:cNvSpPr/>
          <p:nvPr/>
        </p:nvSpPr>
        <p:spPr>
          <a:xfrm>
            <a:off x="517525" y="804861"/>
            <a:ext cx="76200" cy="67469"/>
          </a:xfrm>
          <a:prstGeom prst="rect">
            <a:avLst/>
          </a:prstGeom>
          <a:solidFill>
            <a:srgbClr val="00684D"/>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文本框 13"/>
          <p:cNvSpPr txBox="1"/>
          <p:nvPr/>
        </p:nvSpPr>
        <p:spPr>
          <a:xfrm>
            <a:off x="767715" y="424815"/>
            <a:ext cx="2204085" cy="583565"/>
          </a:xfrm>
          <a:prstGeom prst="rect">
            <a:avLst/>
          </a:prstGeom>
          <a:noFill/>
        </p:spPr>
        <p:txBody>
          <a:bodyPr wrap="square">
            <a:spAutoFit/>
          </a:bodyPr>
          <a:lstStyle/>
          <a:p>
            <a:r>
              <a:rPr lang="en-US" altLang="zh-CN" sz="32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Agenda</a:t>
            </a:r>
          </a:p>
        </p:txBody>
      </p:sp>
      <p:grpSp>
        <p:nvGrpSpPr>
          <p:cNvPr id="15" name="组合 14"/>
          <p:cNvGrpSpPr/>
          <p:nvPr>
            <p:custDataLst>
              <p:tags r:id="rId1"/>
            </p:custDataLst>
          </p:nvPr>
        </p:nvGrpSpPr>
        <p:grpSpPr>
          <a:xfrm>
            <a:off x="623288" y="1986884"/>
            <a:ext cx="2348512" cy="1369461"/>
            <a:chOff x="528038" y="1986884"/>
            <a:chExt cx="2348512" cy="1369461"/>
          </a:xfrm>
        </p:grpSpPr>
        <p:sp>
          <p:nvSpPr>
            <p:cNvPr id="16" name="Rectangle 5"/>
            <p:cNvSpPr>
              <a:spLocks noChangeArrowheads="1"/>
            </p:cNvSpPr>
            <p:nvPr>
              <p:custDataLst>
                <p:tags r:id="rId17"/>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rPr>
                <a:t>01</a:t>
              </a: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17" name="组合 16"/>
            <p:cNvGrpSpPr/>
            <p:nvPr/>
          </p:nvGrpSpPr>
          <p:grpSpPr>
            <a:xfrm>
              <a:off x="876300" y="2659090"/>
              <a:ext cx="2000250" cy="0"/>
              <a:chOff x="876300" y="3248048"/>
              <a:chExt cx="2000250" cy="0"/>
            </a:xfrm>
          </p:grpSpPr>
          <p:cxnSp>
            <p:nvCxnSpPr>
              <p:cNvPr id="18" name="直接连接符 17"/>
              <p:cNvCxnSpPr/>
              <p:nvPr>
                <p:custDataLst>
                  <p:tags r:id="rId19"/>
                </p:custDataLst>
              </p:nvPr>
            </p:nvCxnSpPr>
            <p:spPr>
              <a:xfrm>
                <a:off x="876300" y="3248048"/>
                <a:ext cx="174307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20"/>
                </p:custDataLst>
              </p:nvPr>
            </p:nvCxnSpPr>
            <p:spPr>
              <a:xfrm>
                <a:off x="2752725" y="3248048"/>
                <a:ext cx="12382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文本框 49"/>
            <p:cNvSpPr txBox="1"/>
            <p:nvPr>
              <p:custDataLst>
                <p:tags r:id="rId18"/>
              </p:custDataLst>
            </p:nvPr>
          </p:nvSpPr>
          <p:spPr>
            <a:xfrm>
              <a:off x="802605" y="2833125"/>
              <a:ext cx="1816770" cy="523220"/>
            </a:xfrm>
            <a:prstGeom prst="rect">
              <a:avLst/>
            </a:prstGeom>
            <a:noFill/>
          </p:spPr>
          <p:txBody>
            <a:bodyPr wrap="square" rtlCol="0">
              <a:spAutoFit/>
            </a:bodyPr>
            <a:lstStyle/>
            <a:p>
              <a:pPr>
                <a:defRPr/>
              </a:pPr>
              <a:r>
                <a:rPr lang="en-US" altLang="zh-CN" sz="1400" b="0" dirty="0">
                  <a:solidFill>
                    <a:schemeClr val="tx1">
                      <a:lumMod val="85000"/>
                      <a:lumOff val="15000"/>
                    </a:schemeClr>
                  </a:solidFill>
                  <a:latin typeface="Arial Black" panose="020B0A04020102090204" pitchFamily="34" charset="0"/>
                  <a:ea typeface="思源黑体 CN Bold" panose="020B0800000000000000" pitchFamily="34" charset="-122"/>
                  <a:sym typeface="+mn-lt"/>
                </a:rPr>
                <a:t>Wireless Data Transmission</a:t>
              </a:r>
            </a:p>
          </p:txBody>
        </p:sp>
      </p:grpSp>
      <p:grpSp>
        <p:nvGrpSpPr>
          <p:cNvPr id="24" name="组合 23"/>
          <p:cNvGrpSpPr/>
          <p:nvPr>
            <p:custDataLst>
              <p:tags r:id="rId2"/>
            </p:custDataLst>
          </p:nvPr>
        </p:nvGrpSpPr>
        <p:grpSpPr>
          <a:xfrm>
            <a:off x="3370462" y="1986884"/>
            <a:ext cx="2348512" cy="1368425"/>
            <a:chOff x="528038" y="1986884"/>
            <a:chExt cx="2348512" cy="1368425"/>
          </a:xfrm>
        </p:grpSpPr>
        <p:sp>
          <p:nvSpPr>
            <p:cNvPr id="26" name="Rectangle 5"/>
            <p:cNvSpPr>
              <a:spLocks noChangeArrowheads="1"/>
            </p:cNvSpPr>
            <p:nvPr>
              <p:custDataLst>
                <p:tags r:id="rId13"/>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rPr>
                <a:t>02</a:t>
              </a:r>
              <a:endParaRPr lang="zh-CN" altLang="en-US"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48" name="组合 47"/>
            <p:cNvGrpSpPr/>
            <p:nvPr/>
          </p:nvGrpSpPr>
          <p:grpSpPr>
            <a:xfrm>
              <a:off x="876300" y="2659090"/>
              <a:ext cx="2000250" cy="0"/>
              <a:chOff x="876300" y="3248048"/>
              <a:chExt cx="2000250" cy="0"/>
            </a:xfrm>
          </p:grpSpPr>
          <p:cxnSp>
            <p:nvCxnSpPr>
              <p:cNvPr id="49" name="直接连接符 48"/>
              <p:cNvCxnSpPr/>
              <p:nvPr>
                <p:custDataLst>
                  <p:tags r:id="rId15"/>
                </p:custDataLst>
              </p:nvPr>
            </p:nvCxnSpPr>
            <p:spPr>
              <a:xfrm>
                <a:off x="876300" y="3248048"/>
                <a:ext cx="17430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16"/>
                </p:custDataLst>
              </p:nvPr>
            </p:nvCxnSpPr>
            <p:spPr>
              <a:xfrm>
                <a:off x="2752725" y="3248048"/>
                <a:ext cx="1238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文本框 49"/>
            <p:cNvSpPr txBox="1"/>
            <p:nvPr>
              <p:custDataLst>
                <p:tags r:id="rId14"/>
              </p:custDataLst>
            </p:nvPr>
          </p:nvSpPr>
          <p:spPr>
            <a:xfrm>
              <a:off x="802358" y="2833339"/>
              <a:ext cx="1593850" cy="521970"/>
            </a:xfrm>
            <a:prstGeom prst="rect">
              <a:avLst/>
            </a:prstGeom>
            <a:noFill/>
          </p:spPr>
          <p:txBody>
            <a:bodyPr wrap="square" rtlCol="0">
              <a:spAutoFit/>
            </a:bodyPr>
            <a:lstStyle/>
            <a:p>
              <a:pPr>
                <a:defRPr/>
              </a:pPr>
              <a:r>
                <a:rPr lang="en-US" altLang="zh-CN" sz="1400" b="0" dirty="0">
                  <a:solidFill>
                    <a:schemeClr val="bg1"/>
                  </a:solidFill>
                  <a:effectLst>
                    <a:outerShdw blurRad="50800" dist="38100" dir="2700000" algn="tl" rotWithShape="0">
                      <a:prstClr val="black">
                        <a:alpha val="40000"/>
                      </a:prstClr>
                    </a:outerShdw>
                  </a:effectLst>
                  <a:latin typeface="Arial Black" panose="020B0A04020102090204" pitchFamily="34" charset="0"/>
                  <a:ea typeface="思源黑体 CN Bold" panose="020B0800000000000000" pitchFamily="34" charset="-122"/>
                  <a:sym typeface="+mn-lt"/>
                </a:rPr>
                <a:t>Wired Data Transmission</a:t>
              </a:r>
            </a:p>
          </p:txBody>
        </p:sp>
      </p:grpSp>
      <p:grpSp>
        <p:nvGrpSpPr>
          <p:cNvPr id="52" name="组合 51"/>
          <p:cNvGrpSpPr/>
          <p:nvPr>
            <p:custDataLst>
              <p:tags r:id="rId3"/>
            </p:custDataLst>
          </p:nvPr>
        </p:nvGrpSpPr>
        <p:grpSpPr>
          <a:xfrm>
            <a:off x="6267450" y="1986884"/>
            <a:ext cx="2609849" cy="1583476"/>
            <a:chOff x="528038" y="1986884"/>
            <a:chExt cx="2609849" cy="1583476"/>
          </a:xfrm>
        </p:grpSpPr>
        <p:sp>
          <p:nvSpPr>
            <p:cNvPr id="53" name="Rectangle 5"/>
            <p:cNvSpPr>
              <a:spLocks noChangeArrowheads="1"/>
            </p:cNvSpPr>
            <p:nvPr>
              <p:custDataLst>
                <p:tags r:id="rId9"/>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rPr>
                <a:t>03</a:t>
              </a: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54" name="组合 53"/>
            <p:cNvGrpSpPr/>
            <p:nvPr/>
          </p:nvGrpSpPr>
          <p:grpSpPr>
            <a:xfrm>
              <a:off x="876300" y="2659090"/>
              <a:ext cx="2000250" cy="0"/>
              <a:chOff x="876300" y="3248048"/>
              <a:chExt cx="2000250" cy="0"/>
            </a:xfrm>
          </p:grpSpPr>
          <p:cxnSp>
            <p:nvCxnSpPr>
              <p:cNvPr id="55" name="直接连接符 54"/>
              <p:cNvCxnSpPr/>
              <p:nvPr>
                <p:custDataLst>
                  <p:tags r:id="rId11"/>
                </p:custDataLst>
              </p:nvPr>
            </p:nvCxnSpPr>
            <p:spPr>
              <a:xfrm>
                <a:off x="876300" y="3248048"/>
                <a:ext cx="174307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12"/>
                </p:custDataLst>
              </p:nvPr>
            </p:nvCxnSpPr>
            <p:spPr>
              <a:xfrm>
                <a:off x="2752725" y="3248048"/>
                <a:ext cx="12382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文本框 49"/>
            <p:cNvSpPr txBox="1"/>
            <p:nvPr>
              <p:custDataLst>
                <p:tags r:id="rId10"/>
              </p:custDataLst>
            </p:nvPr>
          </p:nvSpPr>
          <p:spPr>
            <a:xfrm>
              <a:off x="802604" y="2833125"/>
              <a:ext cx="2335283" cy="737235"/>
            </a:xfrm>
            <a:prstGeom prst="rect">
              <a:avLst/>
            </a:prstGeom>
            <a:noFill/>
          </p:spPr>
          <p:txBody>
            <a:bodyPr wrap="square" rtlCol="0">
              <a:spAutoFit/>
            </a:bodyPr>
            <a:lstStyle/>
            <a:p>
              <a:pPr>
                <a:defRPr/>
              </a:pPr>
              <a:r>
                <a:rPr lang="en-US" altLang="zh-CN" sz="1400" b="0" dirty="0">
                  <a:solidFill>
                    <a:schemeClr val="tx1">
                      <a:lumMod val="85000"/>
                      <a:lumOff val="15000"/>
                    </a:schemeClr>
                  </a:solidFill>
                  <a:latin typeface="Arial Black" panose="020B0A04020102090204" pitchFamily="34" charset="0"/>
                  <a:ea typeface="思源黑体 CN Bold" panose="020B0800000000000000" pitchFamily="34" charset="-122"/>
                  <a:sym typeface="+mn-lt"/>
                </a:rPr>
                <a:t>Measurement Data Management and Analysis Software</a:t>
              </a:r>
            </a:p>
          </p:txBody>
        </p:sp>
      </p:grpSp>
      <p:grpSp>
        <p:nvGrpSpPr>
          <p:cNvPr id="58" name="组合 57"/>
          <p:cNvGrpSpPr/>
          <p:nvPr>
            <p:custDataLst>
              <p:tags r:id="rId4"/>
            </p:custDataLst>
          </p:nvPr>
        </p:nvGrpSpPr>
        <p:grpSpPr>
          <a:xfrm>
            <a:off x="9114920" y="1986884"/>
            <a:ext cx="2348512" cy="1368211"/>
            <a:chOff x="528038" y="1986884"/>
            <a:chExt cx="2348512" cy="1368211"/>
          </a:xfrm>
        </p:grpSpPr>
        <p:sp>
          <p:nvSpPr>
            <p:cNvPr id="59" name="Rectangle 5"/>
            <p:cNvSpPr>
              <a:spLocks noChangeArrowheads="1"/>
            </p:cNvSpPr>
            <p:nvPr>
              <p:custDataLst>
                <p:tags r:id="rId5"/>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rPr>
                <a:t>04</a:t>
              </a:r>
              <a:endParaRPr lang="zh-CN" altLang="en-US"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60" name="组合 59"/>
            <p:cNvGrpSpPr/>
            <p:nvPr/>
          </p:nvGrpSpPr>
          <p:grpSpPr>
            <a:xfrm>
              <a:off x="876300" y="2659090"/>
              <a:ext cx="2000250" cy="0"/>
              <a:chOff x="876300" y="3248048"/>
              <a:chExt cx="2000250" cy="0"/>
            </a:xfrm>
          </p:grpSpPr>
          <p:cxnSp>
            <p:nvCxnSpPr>
              <p:cNvPr id="61" name="直接连接符 60"/>
              <p:cNvCxnSpPr/>
              <p:nvPr>
                <p:custDataLst>
                  <p:tags r:id="rId7"/>
                </p:custDataLst>
              </p:nvPr>
            </p:nvCxnSpPr>
            <p:spPr>
              <a:xfrm>
                <a:off x="876300" y="3248048"/>
                <a:ext cx="17430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8"/>
                </p:custDataLst>
              </p:nvPr>
            </p:nvCxnSpPr>
            <p:spPr>
              <a:xfrm>
                <a:off x="2752725" y="3248048"/>
                <a:ext cx="1238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文本框 49"/>
            <p:cNvSpPr txBox="1"/>
            <p:nvPr>
              <p:custDataLst>
                <p:tags r:id="rId6"/>
              </p:custDataLst>
            </p:nvPr>
          </p:nvSpPr>
          <p:spPr>
            <a:xfrm>
              <a:off x="802605" y="2833125"/>
              <a:ext cx="1392824" cy="521970"/>
            </a:xfrm>
            <a:prstGeom prst="rect">
              <a:avLst/>
            </a:prstGeom>
            <a:noFill/>
          </p:spPr>
          <p:txBody>
            <a:bodyPr wrap="square" rtlCol="0">
              <a:spAutoFit/>
            </a:bodyPr>
            <a:lstStyle/>
            <a:p>
              <a:pPr>
                <a:defRPr/>
              </a:pPr>
              <a:r>
                <a:rPr lang="en-US" altLang="zh-CN" sz="1400" b="0" dirty="0">
                  <a:solidFill>
                    <a:schemeClr val="bg1"/>
                  </a:solidFill>
                  <a:effectLst>
                    <a:outerShdw blurRad="50800" dist="38100" dir="2700000" algn="tl" rotWithShape="0">
                      <a:prstClr val="black">
                        <a:alpha val="40000"/>
                      </a:prstClr>
                    </a:outerShdw>
                  </a:effectLst>
                  <a:latin typeface="Arial Black" panose="020B0A04020102090204" pitchFamily="34" charset="0"/>
                  <a:ea typeface="思源黑体 CN Bold" panose="020B0800000000000000" pitchFamily="34" charset="-122"/>
                  <a:sym typeface="+mn-lt"/>
                </a:rPr>
                <a:t>Inspection Table</a:t>
              </a:r>
            </a:p>
          </p:txBody>
        </p:sp>
      </p:grpSp>
      <p:grpSp>
        <p:nvGrpSpPr>
          <p:cNvPr id="64" name="组合 63"/>
          <p:cNvGrpSpPr/>
          <p:nvPr/>
        </p:nvGrpSpPr>
        <p:grpSpPr>
          <a:xfrm>
            <a:off x="818105" y="3824443"/>
            <a:ext cx="2320636" cy="1698222"/>
            <a:chOff x="4685150" y="4258473"/>
            <a:chExt cx="2545505" cy="1862779"/>
          </a:xfrm>
        </p:grpSpPr>
        <p:pic>
          <p:nvPicPr>
            <p:cNvPr id="65" name="图片 6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03818" y="4258473"/>
              <a:ext cx="2526837" cy="1862779"/>
            </a:xfrm>
            <a:prstGeom prst="rect">
              <a:avLst/>
            </a:prstGeom>
          </p:spPr>
        </p:pic>
        <p:pic>
          <p:nvPicPr>
            <p:cNvPr id="66" name="图片 6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79848" y="4512242"/>
              <a:ext cx="353166" cy="612290"/>
            </a:xfrm>
            <a:prstGeom prst="rect">
              <a:avLst/>
            </a:prstGeom>
          </p:spPr>
        </p:pic>
        <p:pic>
          <p:nvPicPr>
            <p:cNvPr id="67" name="图片 6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85150" y="5451775"/>
              <a:ext cx="923680" cy="389838"/>
            </a:xfrm>
            <a:prstGeom prst="rect">
              <a:avLst/>
            </a:prstGeom>
          </p:spPr>
        </p:pic>
      </p:grpSp>
      <p:pic>
        <p:nvPicPr>
          <p:cNvPr id="5123" name="Picture 3" descr="D:\PPT\PPT推广\照片\2019 62目录.jpg"/>
          <p:cNvPicPr>
            <a:picLocks noChangeAspect="1" noChangeArrowheads="1"/>
          </p:cNvPicPr>
          <p:nvPr/>
        </p:nvPicPr>
        <p:blipFill>
          <a:blip r:embed="rId26" cstate="print"/>
          <a:srcRect/>
          <a:stretch>
            <a:fillRect/>
          </a:stretch>
        </p:blipFill>
        <p:spPr bwMode="auto">
          <a:xfrm>
            <a:off x="6561572" y="4246954"/>
            <a:ext cx="1796560" cy="1133290"/>
          </a:xfrm>
          <a:prstGeom prst="rect">
            <a:avLst/>
          </a:prstGeom>
          <a:noFill/>
        </p:spPr>
      </p:pic>
      <p:sp>
        <p:nvSpPr>
          <p:cNvPr id="69" name="矩形 68"/>
          <p:cNvSpPr/>
          <p:nvPr/>
        </p:nvSpPr>
        <p:spPr>
          <a:xfrm>
            <a:off x="10017919" y="333375"/>
            <a:ext cx="2174081" cy="538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圆角 155"/>
          <p:cNvSpPr/>
          <p:nvPr/>
        </p:nvSpPr>
        <p:spPr>
          <a:xfrm>
            <a:off x="10032000" y="344209"/>
            <a:ext cx="2160000" cy="518400"/>
          </a:xfrm>
          <a:prstGeom prst="roundRect">
            <a:avLst>
              <a:gd name="adj" fmla="val 0"/>
            </a:avLst>
          </a:prstGeom>
          <a:solidFill>
            <a:srgbClr val="00684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7" name="图片 15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525274" y="461209"/>
            <a:ext cx="1156336" cy="284400"/>
          </a:xfrm>
          <a:prstGeom prst="rect">
            <a:avLst/>
          </a:prstGeom>
        </p:spPr>
      </p:pic>
      <p:pic>
        <p:nvPicPr>
          <p:cNvPr id="6" name="图片 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607148" y="4151054"/>
            <a:ext cx="1937657" cy="1136360"/>
          </a:xfrm>
          <a:prstGeom prst="rect">
            <a:avLst/>
          </a:prstGeom>
        </p:spPr>
      </p:pic>
      <p:pic>
        <p:nvPicPr>
          <p:cNvPr id="4" name="图片 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680757" y="3355095"/>
            <a:ext cx="1319394" cy="2775909"/>
          </a:xfrm>
          <a:prstGeom prst="rect">
            <a:avLst/>
          </a:prstGeom>
        </p:spPr>
      </p:pic>
      <p:pic>
        <p:nvPicPr>
          <p:cNvPr id="43" name="图片 4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8041715">
            <a:off x="2005438" y="4243713"/>
            <a:ext cx="213223" cy="213223"/>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01</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5" name="组合 4"/>
          <p:cNvGrpSpPr/>
          <p:nvPr/>
        </p:nvGrpSpPr>
        <p:grpSpPr>
          <a:xfrm>
            <a:off x="7946374" y="2906975"/>
            <a:ext cx="2545505" cy="1862779"/>
            <a:chOff x="4685150" y="4258473"/>
            <a:chExt cx="2545505" cy="1862779"/>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818" y="4258473"/>
              <a:ext cx="2526837" cy="186277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9848" y="4512242"/>
              <a:ext cx="353166" cy="61229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150" y="5451775"/>
              <a:ext cx="923680" cy="389838"/>
            </a:xfrm>
            <a:prstGeom prst="rect">
              <a:avLst/>
            </a:prstGeom>
          </p:spPr>
        </p:pic>
      </p:grpSp>
      <p:sp>
        <p:nvSpPr>
          <p:cNvPr id="9" name="文本框 8"/>
          <p:cNvSpPr txBox="1"/>
          <p:nvPr/>
        </p:nvSpPr>
        <p:spPr>
          <a:xfrm>
            <a:off x="3874770" y="3234425"/>
            <a:ext cx="3545938" cy="1077218"/>
          </a:xfrm>
          <a:prstGeom prst="rect">
            <a:avLst/>
          </a:prstGeom>
          <a:noFill/>
        </p:spPr>
        <p:txBody>
          <a:bodyPr wrap="square">
            <a:spAutoFit/>
          </a:bodyPr>
          <a:lstStyle/>
          <a:p>
            <a:r>
              <a:rPr lang="en-US" altLang="zh-CN" sz="3200" dirty="0">
                <a:solidFill>
                  <a:srgbClr val="00684D"/>
                </a:solidFill>
                <a:latin typeface="Arial Black" panose="020B0A04020102090204" pitchFamily="34" charset="0"/>
                <a:sym typeface="+mn-ea"/>
              </a:rPr>
              <a:t>Wireless Data </a:t>
            </a:r>
          </a:p>
          <a:p>
            <a:r>
              <a:rPr lang="en-US" altLang="zh-CN" sz="3200" dirty="0">
                <a:solidFill>
                  <a:srgbClr val="00684D"/>
                </a:solidFill>
                <a:latin typeface="Arial Black" panose="020B0A04020102090204" pitchFamily="34" charset="0"/>
                <a:sym typeface="+mn-ea"/>
              </a:rPr>
              <a:t>Transmission</a:t>
            </a:r>
            <a:endParaRPr lang="en-US" altLang="zh-CN" sz="3200" dirty="0">
              <a:solidFill>
                <a:srgbClr val="00684D"/>
              </a:solidFill>
              <a:latin typeface="Arial Black" panose="020B0A04020102090204" pitchFamily="34" charset="0"/>
              <a:ea typeface="思源黑体 CN Heavy" panose="020B0A00000000000000" pitchFamily="34" charset="-122"/>
              <a:sym typeface="+mn-ea"/>
            </a:endParaRPr>
          </a:p>
        </p:txBody>
      </p:sp>
      <p:pic>
        <p:nvPicPr>
          <p:cNvPr id="43" name="图片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041715">
            <a:off x="9292063" y="3387098"/>
            <a:ext cx="213223" cy="2132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92" y="0"/>
            <a:ext cx="12191407" cy="6858000"/>
            <a:chOff x="592" y="0"/>
            <a:chExt cx="12191407" cy="685800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8" name="矩形: 圆角 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t="17615"/>
          <a:stretch>
            <a:fillRect/>
          </a:stretch>
        </p:blipFill>
        <p:spPr>
          <a:xfrm>
            <a:off x="0" y="1217317"/>
            <a:ext cx="12192000" cy="5649242"/>
          </a:xfrm>
          <a:prstGeom prst="rect">
            <a:avLst/>
          </a:prstGeom>
        </p:spPr>
      </p:pic>
      <p:sp>
        <p:nvSpPr>
          <p:cNvPr id="2" name="文本框 1"/>
          <p:cNvSpPr txBox="1"/>
          <p:nvPr/>
        </p:nvSpPr>
        <p:spPr>
          <a:xfrm>
            <a:off x="767714" y="650894"/>
            <a:ext cx="8771939"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Wireless Data Transmission System</a:t>
            </a:r>
          </a:p>
          <a:p>
            <a:r>
              <a:rPr lang="en-US" altLang="zh-CN" dirty="0"/>
              <a:t>External Transmitter</a:t>
            </a:r>
          </a:p>
        </p:txBody>
      </p:sp>
      <p:grpSp>
        <p:nvGrpSpPr>
          <p:cNvPr id="37" name="组合 36"/>
          <p:cNvGrpSpPr/>
          <p:nvPr/>
        </p:nvGrpSpPr>
        <p:grpSpPr>
          <a:xfrm>
            <a:off x="6704746" y="2072829"/>
            <a:ext cx="3091998" cy="1893462"/>
            <a:chOff x="4709156" y="1301670"/>
            <a:chExt cx="3091998" cy="1893462"/>
          </a:xfrm>
        </p:grpSpPr>
        <p:sp>
          <p:nvSpPr>
            <p:cNvPr id="17" name="_s1038"/>
            <p:cNvSpPr>
              <a:spLocks noChangeArrowheads="1"/>
            </p:cNvSpPr>
            <p:nvPr/>
          </p:nvSpPr>
          <p:spPr bwMode="auto">
            <a:xfrm>
              <a:off x="4709156" y="1786093"/>
              <a:ext cx="1668145" cy="306070"/>
            </a:xfrm>
            <a:prstGeom prst="roundRect">
              <a:avLst>
                <a:gd name="adj" fmla="val 16667"/>
              </a:avLst>
            </a:prstGeom>
            <a:noFill/>
            <a:ln w="6350">
              <a:noFill/>
              <a:round/>
            </a:ln>
          </p:spPr>
          <p:txBody>
            <a:bodyPr wrap="none" lIns="0" tIns="0" rIns="0" bIns="0" anchor="ctr" anchorCtr="1"/>
            <a:lstStyle/>
            <a:p>
              <a:pPr>
                <a:defRPr/>
              </a:pPr>
              <a:r>
                <a:rPr lang="en-US" altLang="zh-CN" sz="800" b="0" dirty="0">
                  <a:solidFill>
                    <a:srgbClr val="000000"/>
                  </a:solidFill>
                  <a:latin typeface="Arial" panose="020B0604020202020204" pitchFamily="34" charset="0"/>
                  <a:cs typeface="Arial" panose="020B0604020202020204" pitchFamily="34" charset="0"/>
                  <a:sym typeface="+mn-ea"/>
                </a:rPr>
                <a:t>Connecting to</a:t>
              </a:r>
            </a:p>
            <a:p>
              <a:pPr>
                <a:defRPr/>
              </a:pPr>
              <a:r>
                <a:rPr lang="en-US" altLang="zh-CN" sz="800" b="0" dirty="0">
                  <a:solidFill>
                    <a:srgbClr val="000000"/>
                  </a:solidFill>
                  <a:latin typeface="Arial" panose="020B0604020202020204" pitchFamily="34" charset="0"/>
                  <a:cs typeface="Arial" panose="020B0604020202020204" pitchFamily="34" charset="0"/>
                  <a:sym typeface="+mn-ea"/>
                </a:rPr>
                <a:t> indicator</a:t>
              </a:r>
              <a:endParaRPr lang="zh-CN" altLang="en-US" sz="800" b="0" dirty="0">
                <a:solidFill>
                  <a:srgbClr val="303030"/>
                </a:solidFill>
                <a:latin typeface="Arial" panose="020B0604020202020204" pitchFamily="34" charset="0"/>
                <a:ea typeface="思源黑体 CN Regular" panose="020B0500000000000000" charset="-122"/>
                <a:cs typeface="Arial" panose="020B0604020202020204" pitchFamily="34" charset="0"/>
              </a:endParaRPr>
            </a:p>
          </p:txBody>
        </p:sp>
        <p:sp>
          <p:nvSpPr>
            <p:cNvPr id="28" name="文本框 27"/>
            <p:cNvSpPr txBox="1"/>
            <p:nvPr/>
          </p:nvSpPr>
          <p:spPr>
            <a:xfrm>
              <a:off x="5103747" y="1610751"/>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endParaRPr lang="en-US" altLang="zh-CN" sz="900" b="1" kern="0" dirty="0">
                <a:solidFill>
                  <a:srgbClr val="9B9B9B"/>
                </a:solidFill>
                <a:effectLst/>
                <a:latin typeface="Arial" panose="020B0604020202020204" pitchFamily="34" charset="0"/>
                <a:ea typeface="思源黑体 CN Regular" panose="020B0500000000000000" charset="-122"/>
                <a:cs typeface="Arial" panose="020B0604020202020204" pitchFamily="34"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2828" y="1301670"/>
              <a:ext cx="1648326" cy="1893462"/>
            </a:xfrm>
            <a:prstGeom prst="rect">
              <a:avLst/>
            </a:prstGeom>
          </p:spPr>
        </p:pic>
        <p:cxnSp>
          <p:nvCxnSpPr>
            <p:cNvPr id="50" name="直接连接符 49"/>
            <p:cNvCxnSpPr/>
            <p:nvPr/>
          </p:nvCxnSpPr>
          <p:spPr bwMode="auto">
            <a:xfrm flipV="1">
              <a:off x="5967844" y="1722696"/>
              <a:ext cx="971550" cy="6350"/>
            </a:xfrm>
            <a:prstGeom prst="line">
              <a:avLst/>
            </a:prstGeom>
            <a:solidFill>
              <a:srgbClr val="808000"/>
            </a:solidFill>
            <a:ln w="12700" cap="flat" cmpd="sng" algn="ctr">
              <a:solidFill>
                <a:srgbClr val="FF0000"/>
              </a:solidFill>
              <a:prstDash val="solid"/>
              <a:round/>
              <a:headEnd type="none" w="med" len="med"/>
              <a:tailEnd type="none" w="med" len="med"/>
            </a:ln>
          </p:spPr>
        </p:cxnSp>
      </p:grpSp>
      <p:grpSp>
        <p:nvGrpSpPr>
          <p:cNvPr id="29" name="组合 28"/>
          <p:cNvGrpSpPr/>
          <p:nvPr/>
        </p:nvGrpSpPr>
        <p:grpSpPr>
          <a:xfrm>
            <a:off x="7075788" y="5585513"/>
            <a:ext cx="3318191" cy="1209112"/>
            <a:chOff x="5085487" y="5396830"/>
            <a:chExt cx="3318191" cy="1209112"/>
          </a:xfrm>
        </p:grpSpPr>
        <p:grpSp>
          <p:nvGrpSpPr>
            <p:cNvPr id="33" name="组合 32"/>
            <p:cNvGrpSpPr/>
            <p:nvPr/>
          </p:nvGrpSpPr>
          <p:grpSpPr>
            <a:xfrm>
              <a:off x="5085487" y="5590506"/>
              <a:ext cx="1727893" cy="483108"/>
              <a:chOff x="4056213" y="1669743"/>
              <a:chExt cx="1727893" cy="483108"/>
            </a:xfrm>
          </p:grpSpPr>
          <p:sp>
            <p:nvSpPr>
              <p:cNvPr id="34" name="_s1038"/>
              <p:cNvSpPr>
                <a:spLocks noChangeArrowheads="1"/>
              </p:cNvSpPr>
              <p:nvPr/>
            </p:nvSpPr>
            <p:spPr bwMode="auto">
              <a:xfrm>
                <a:off x="4056213" y="1846851"/>
                <a:ext cx="1458885" cy="306000"/>
              </a:xfrm>
              <a:prstGeom prst="roundRect">
                <a:avLst>
                  <a:gd name="adj" fmla="val 16667"/>
                </a:avLst>
              </a:prstGeom>
              <a:noFill/>
              <a:ln w="6350">
                <a:noFill/>
                <a:round/>
              </a:ln>
            </p:spPr>
            <p:txBody>
              <a:bodyPr wrap="none" lIns="0" tIns="0" rIns="0" bIns="0" anchor="ctr" anchorCtr="1"/>
              <a:lstStyle/>
              <a:p>
                <a:r>
                  <a:rPr lang="en-US" altLang="zh-CN" sz="800" dirty="0">
                    <a:solidFill>
                      <a:srgbClr val="000000"/>
                    </a:solidFill>
                    <a:latin typeface="Arial" panose="020B0604020202020204" pitchFamily="34" charset="0"/>
                    <a:cs typeface="Arial" panose="020B0604020202020204" pitchFamily="34" charset="0"/>
                    <a:sym typeface="+mn-ea"/>
                  </a:rPr>
                  <a:t>Connecting to </a:t>
                </a:r>
              </a:p>
              <a:p>
                <a:r>
                  <a:rPr lang="en-US" altLang="zh-CN" sz="800" dirty="0">
                    <a:solidFill>
                      <a:srgbClr val="000000"/>
                    </a:solidFill>
                    <a:latin typeface="Arial" panose="020B0604020202020204" pitchFamily="34" charset="0"/>
                    <a:cs typeface="Arial" panose="020B0604020202020204" pitchFamily="34" charset="0"/>
                    <a:sym typeface="+mn-ea"/>
                  </a:rPr>
                  <a:t>caliper</a:t>
                </a:r>
                <a:endParaRPr lang="en-US" altLang="zh-CN" sz="800" dirty="0">
                  <a:solidFill>
                    <a:srgbClr val="000000"/>
                  </a:solidFill>
                  <a:latin typeface="Arial" panose="020B0604020202020204" pitchFamily="34" charset="0"/>
                  <a:cs typeface="Arial" panose="020B0604020202020204" pitchFamily="34" charset="0"/>
                </a:endParaRPr>
              </a:p>
            </p:txBody>
          </p:sp>
          <p:sp>
            <p:nvSpPr>
              <p:cNvPr id="35" name="文本框 34"/>
              <p:cNvSpPr txBox="1"/>
              <p:nvPr/>
            </p:nvSpPr>
            <p:spPr>
              <a:xfrm>
                <a:off x="4325221" y="1669743"/>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p>
            </p:txBody>
          </p:sp>
        </p:gr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5001" y="5396830"/>
              <a:ext cx="2198677" cy="1209112"/>
            </a:xfrm>
            <a:prstGeom prst="rect">
              <a:avLst/>
            </a:prstGeom>
          </p:spPr>
        </p:pic>
        <p:cxnSp>
          <p:nvCxnSpPr>
            <p:cNvPr id="58" name="直接连接符 57"/>
            <p:cNvCxnSpPr/>
            <p:nvPr/>
          </p:nvCxnSpPr>
          <p:spPr bwMode="auto">
            <a:xfrm flipV="1">
              <a:off x="6227764" y="5719011"/>
              <a:ext cx="805815" cy="7620"/>
            </a:xfrm>
            <a:prstGeom prst="line">
              <a:avLst/>
            </a:prstGeom>
            <a:solidFill>
              <a:srgbClr val="808000"/>
            </a:solidFill>
            <a:ln w="12700" cap="flat" cmpd="sng" algn="ctr">
              <a:solidFill>
                <a:srgbClr val="FF0000"/>
              </a:solidFill>
              <a:prstDash val="solid"/>
              <a:round/>
              <a:headEnd type="none" w="med" len="med"/>
              <a:tailEnd type="none" w="med" len="med"/>
            </a:ln>
          </p:spPr>
        </p:cxnSp>
      </p:grpSp>
      <p:grpSp>
        <p:nvGrpSpPr>
          <p:cNvPr id="30" name="组合 29"/>
          <p:cNvGrpSpPr/>
          <p:nvPr/>
        </p:nvGrpSpPr>
        <p:grpSpPr>
          <a:xfrm>
            <a:off x="7420036" y="4094651"/>
            <a:ext cx="1747161" cy="485477"/>
            <a:chOff x="3951905" y="1669743"/>
            <a:chExt cx="1747161" cy="485477"/>
          </a:xfrm>
        </p:grpSpPr>
        <p:sp>
          <p:nvSpPr>
            <p:cNvPr id="31" name="_s1038"/>
            <p:cNvSpPr>
              <a:spLocks noChangeArrowheads="1"/>
            </p:cNvSpPr>
            <p:nvPr/>
          </p:nvSpPr>
          <p:spPr bwMode="auto">
            <a:xfrm>
              <a:off x="3951905" y="1849220"/>
              <a:ext cx="1458885" cy="306000"/>
            </a:xfrm>
            <a:prstGeom prst="roundRect">
              <a:avLst>
                <a:gd name="adj" fmla="val 16667"/>
              </a:avLst>
            </a:prstGeom>
            <a:noFill/>
            <a:ln w="6350">
              <a:noFill/>
              <a:round/>
            </a:ln>
          </p:spPr>
          <p:txBody>
            <a:bodyPr wrap="none" lIns="0" tIns="0" rIns="0" bIns="0" anchor="ctr" anchorCtr="1"/>
            <a:lstStyle/>
            <a:p>
              <a:r>
                <a:rPr lang="en-US" altLang="zh-CN" sz="800" dirty="0">
                  <a:solidFill>
                    <a:srgbClr val="000000"/>
                  </a:solidFill>
                  <a:latin typeface="Arial" panose="020B0604020202020204" pitchFamily="34" charset="0"/>
                  <a:cs typeface="Arial" panose="020B0604020202020204" pitchFamily="34" charset="0"/>
                  <a:sym typeface="+mn-ea"/>
                </a:rPr>
                <a:t>Connecting to</a:t>
              </a:r>
            </a:p>
            <a:p>
              <a:r>
                <a:rPr lang="en-US" altLang="zh-CN" sz="800" dirty="0">
                  <a:solidFill>
                    <a:srgbClr val="000000"/>
                  </a:solidFill>
                  <a:latin typeface="Arial" panose="020B0604020202020204" pitchFamily="34" charset="0"/>
                  <a:cs typeface="Arial" panose="020B0604020202020204" pitchFamily="34" charset="0"/>
                  <a:sym typeface="+mn-ea"/>
                </a:rPr>
                <a:t>micrometer</a:t>
              </a:r>
              <a:endParaRPr lang="en-US" altLang="zh-CN" sz="800" dirty="0">
                <a:solidFill>
                  <a:srgbClr val="000000"/>
                </a:solidFill>
                <a:latin typeface="Arial" panose="020B0604020202020204" pitchFamily="34" charset="0"/>
                <a:cs typeface="Arial" panose="020B0604020202020204" pitchFamily="34" charset="0"/>
              </a:endParaRPr>
            </a:p>
          </p:txBody>
        </p:sp>
        <p:sp>
          <p:nvSpPr>
            <p:cNvPr id="32" name="文本框 31"/>
            <p:cNvSpPr txBox="1"/>
            <p:nvPr/>
          </p:nvSpPr>
          <p:spPr>
            <a:xfrm>
              <a:off x="4240181" y="1669743"/>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p>
          </p:txBody>
        </p:sp>
      </p:grpSp>
      <p:grpSp>
        <p:nvGrpSpPr>
          <p:cNvPr id="26" name="组合 25"/>
          <p:cNvGrpSpPr/>
          <p:nvPr/>
        </p:nvGrpSpPr>
        <p:grpSpPr>
          <a:xfrm>
            <a:off x="8557895" y="4233545"/>
            <a:ext cx="1229360" cy="193675"/>
            <a:chOff x="6081732" y="3803343"/>
            <a:chExt cx="1427356" cy="193658"/>
          </a:xfrm>
        </p:grpSpPr>
        <p:cxnSp>
          <p:nvCxnSpPr>
            <p:cNvPr id="4" name="直接连接符 3"/>
            <p:cNvCxnSpPr/>
            <p:nvPr/>
          </p:nvCxnSpPr>
          <p:spPr bwMode="auto">
            <a:xfrm>
              <a:off x="6081732" y="3803343"/>
              <a:ext cx="142735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7" name="直接连接符 6"/>
            <p:cNvCxnSpPr/>
            <p:nvPr/>
          </p:nvCxnSpPr>
          <p:spPr bwMode="auto">
            <a:xfrm flipV="1">
              <a:off x="7509088" y="3803343"/>
              <a:ext cx="0" cy="193658"/>
            </a:xfrm>
            <a:prstGeom prst="line">
              <a:avLst/>
            </a:prstGeom>
            <a:solidFill>
              <a:srgbClr val="808000"/>
            </a:solidFill>
            <a:ln w="12700" cap="flat" cmpd="sng" algn="ctr">
              <a:solidFill>
                <a:srgbClr val="FF0000"/>
              </a:solidFill>
              <a:prstDash val="solid"/>
              <a:round/>
              <a:headEnd type="none" w="med" len="med"/>
              <a:tailEnd type="none" w="med" len="med"/>
            </a:ln>
          </p:spPr>
        </p:cxnSp>
      </p:grpSp>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72976">
            <a:off x="8780402" y="4183301"/>
            <a:ext cx="1936777" cy="861966"/>
          </a:xfrm>
          <a:prstGeom prst="rect">
            <a:avLst/>
          </a:prstGeom>
        </p:spPr>
      </p:pic>
      <p:sp>
        <p:nvSpPr>
          <p:cNvPr id="14" name="矩形 13"/>
          <p:cNvSpPr/>
          <p:nvPr/>
        </p:nvSpPr>
        <p:spPr>
          <a:xfrm>
            <a:off x="-10795" y="1542238"/>
            <a:ext cx="6512897" cy="839672"/>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文本框 21"/>
          <p:cNvSpPr txBox="1"/>
          <p:nvPr/>
        </p:nvSpPr>
        <p:spPr>
          <a:xfrm>
            <a:off x="588321" y="1610586"/>
            <a:ext cx="5560695" cy="723275"/>
          </a:xfrm>
          <a:prstGeom prst="rect">
            <a:avLst/>
          </a:prstGeom>
          <a:noFill/>
        </p:spPr>
        <p:txBody>
          <a:bodyPr wrap="square" rtlCol="0">
            <a:spAutoFit/>
          </a:bodyPr>
          <a:lstStyle/>
          <a:p>
            <a:pPr>
              <a:spcBef>
                <a:spcPts val="200"/>
              </a:spcBef>
              <a:buFont typeface="Arial" panose="020B0604020202020204" pitchFamily="34" charset="0"/>
              <a:buChar char="•"/>
              <a:defRPr/>
            </a:pPr>
            <a:r>
              <a:rPr lang="zh-CN" altLang="en-US" sz="900" b="0" dirty="0">
                <a:solidFill>
                  <a:srgbClr val="FFFFFF"/>
                </a:solidFill>
                <a:latin typeface="Arial" panose="020B0604020202020204" pitchFamily="34" charset="0"/>
                <a:ea typeface="思源黑体 CN Regular" panose="020B0500000000000000" charset="-122"/>
                <a:cs typeface="Arial" panose="020B0604020202020204" pitchFamily="34" charset="0"/>
              </a:rPr>
              <a:t>  </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Measuring tool connects to a transmitter to send data , and receiver received data</a:t>
            </a: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Trigger the </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transmit</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button of transmitter to wirelessly transfer measurement data to a computer /phone</a:t>
            </a: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Transmission distance : 15m (unobstructed, no electromagnetic interference)</a:t>
            </a: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  Customizable AES128 data encryption to enhance data security</a:t>
            </a:r>
            <a:endPar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endParaRPr>
          </a:p>
        </p:txBody>
      </p:sp>
      <p:sp>
        <p:nvSpPr>
          <p:cNvPr id="6" name="圆角矩形标注 41"/>
          <p:cNvSpPr>
            <a:spLocks noChangeArrowheads="1"/>
          </p:cNvSpPr>
          <p:nvPr/>
        </p:nvSpPr>
        <p:spPr bwMode="auto">
          <a:xfrm>
            <a:off x="767678" y="3383480"/>
            <a:ext cx="5074876" cy="2060192"/>
          </a:xfrm>
          <a:prstGeom prst="roundRect">
            <a:avLst>
              <a:gd name="adj" fmla="val 3722"/>
            </a:avLst>
          </a:prstGeom>
          <a:solidFill>
            <a:srgbClr val="FFFFFF"/>
          </a:solidFill>
          <a:ln w="6350" algn="ctr">
            <a:noFill/>
            <a:round/>
          </a:ln>
        </p:spPr>
        <p:txBody>
          <a:bodyPr anchor="ctr"/>
          <a:lstStyle/>
          <a:p>
            <a:pPr>
              <a:lnSpc>
                <a:spcPct val="150000"/>
              </a:lnSpc>
              <a:spcBef>
                <a:spcPts val="300"/>
              </a:spcBef>
              <a:buFont typeface="Arial" panose="020B0604020202020204" pitchFamily="34" charset="0"/>
              <a:buChar char="•"/>
              <a:defRPr/>
            </a:pPr>
            <a:endParaRPr lang="en-US" altLang="zh-CN" sz="1600" b="0" dirty="0">
              <a:solidFill>
                <a:srgbClr val="FFFFFF"/>
              </a:solidFill>
              <a:latin typeface="思源黑体 Medium" panose="020B0600000000000000" pitchFamily="34" charset="-122"/>
              <a:ea typeface="思源黑体 Medium" panose="020B0600000000000000" pitchFamily="34" charset="-122"/>
            </a:endParaRPr>
          </a:p>
        </p:txBody>
      </p:sp>
      <p:pic>
        <p:nvPicPr>
          <p:cNvPr id="48"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75431">
            <a:off x="8972571" y="2168647"/>
            <a:ext cx="213223" cy="213223"/>
          </a:xfrm>
          <a:prstGeom prst="rect">
            <a:avLst/>
          </a:prstGeom>
        </p:spPr>
      </p:pic>
      <p:pic>
        <p:nvPicPr>
          <p:cNvPr id="49" name="图片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75431">
            <a:off x="9884326" y="4149079"/>
            <a:ext cx="213223" cy="213223"/>
          </a:xfrm>
          <a:prstGeom prst="rect">
            <a:avLst/>
          </a:prstGeom>
        </p:spPr>
      </p:pic>
      <p:pic>
        <p:nvPicPr>
          <p:cNvPr id="51" name="图片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75431">
            <a:off x="9111054" y="5664537"/>
            <a:ext cx="213223" cy="213223"/>
          </a:xfrm>
          <a:prstGeom prst="rect">
            <a:avLst/>
          </a:prstGeom>
        </p:spPr>
      </p:pic>
      <p:cxnSp>
        <p:nvCxnSpPr>
          <p:cNvPr id="53" name="直接连接符 52"/>
          <p:cNvCxnSpPr/>
          <p:nvPr/>
        </p:nvCxnSpPr>
        <p:spPr bwMode="auto">
          <a:xfrm>
            <a:off x="9787219" y="4594474"/>
            <a:ext cx="99529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7" name="直接连接符 56"/>
          <p:cNvCxnSpPr/>
          <p:nvPr/>
        </p:nvCxnSpPr>
        <p:spPr bwMode="auto">
          <a:xfrm>
            <a:off x="9398683" y="3280024"/>
            <a:ext cx="99529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60" name="直接连接符 59"/>
          <p:cNvCxnSpPr/>
          <p:nvPr/>
        </p:nvCxnSpPr>
        <p:spPr bwMode="auto">
          <a:xfrm flipV="1">
            <a:off x="9090320" y="5627023"/>
            <a:ext cx="1044743" cy="261804"/>
          </a:xfrm>
          <a:prstGeom prst="line">
            <a:avLst/>
          </a:prstGeom>
          <a:solidFill>
            <a:srgbClr val="808000"/>
          </a:solidFill>
          <a:ln w="12700" cap="flat" cmpd="sng" algn="ctr">
            <a:solidFill>
              <a:srgbClr val="FF0000"/>
            </a:solidFill>
            <a:prstDash val="solid"/>
            <a:round/>
            <a:headEnd type="none" w="med" len="med"/>
            <a:tailEnd type="none" w="med" len="med"/>
          </a:ln>
        </p:spPr>
      </p:cxnSp>
      <p:pic>
        <p:nvPicPr>
          <p:cNvPr id="44" name="图片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810570">
            <a:off x="4659577" y="4631442"/>
            <a:ext cx="213223" cy="213223"/>
          </a:xfrm>
          <a:prstGeom prst="rect">
            <a:avLst/>
          </a:prstGeom>
        </p:spPr>
      </p:pic>
      <p:pic>
        <p:nvPicPr>
          <p:cNvPr id="20" name="图片 19" descr="第9页3"/>
          <p:cNvPicPr>
            <a:picLocks noChangeAspect="1"/>
          </p:cNvPicPr>
          <p:nvPr/>
        </p:nvPicPr>
        <p:blipFill>
          <a:blip r:embed="rId9"/>
          <a:stretch>
            <a:fillRect/>
          </a:stretch>
        </p:blipFill>
        <p:spPr>
          <a:xfrm>
            <a:off x="3038475" y="3966210"/>
            <a:ext cx="1432560" cy="835025"/>
          </a:xfrm>
          <a:prstGeom prst="rect">
            <a:avLst/>
          </a:prstGeom>
        </p:spPr>
      </p:pic>
      <p:pic>
        <p:nvPicPr>
          <p:cNvPr id="16" name="图片 15" descr="第10页2"/>
          <p:cNvPicPr>
            <a:picLocks noChangeAspect="1"/>
          </p:cNvPicPr>
          <p:nvPr/>
        </p:nvPicPr>
        <p:blipFill>
          <a:blip r:embed="rId10"/>
          <a:stretch>
            <a:fillRect/>
          </a:stretch>
        </p:blipFill>
        <p:spPr>
          <a:xfrm>
            <a:off x="1146175" y="3615055"/>
            <a:ext cx="1482725" cy="1246505"/>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887211">
            <a:off x="1113155" y="4242435"/>
            <a:ext cx="206375" cy="213360"/>
          </a:xfrm>
          <a:prstGeom prst="rect">
            <a:avLst/>
          </a:prstGeom>
        </p:spPr>
      </p:pic>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81715">
            <a:off x="3923773" y="3856998"/>
            <a:ext cx="213223" cy="213223"/>
          </a:xfrm>
          <a:prstGeom prst="rect">
            <a:avLst/>
          </a:prstGeom>
        </p:spPr>
      </p:pic>
      <p:pic>
        <p:nvPicPr>
          <p:cNvPr id="22" name="图片 21" descr="第9页4"/>
          <p:cNvPicPr>
            <a:picLocks noChangeAspect="1"/>
          </p:cNvPicPr>
          <p:nvPr/>
        </p:nvPicPr>
        <p:blipFill>
          <a:blip r:embed="rId11"/>
          <a:stretch>
            <a:fillRect/>
          </a:stretch>
        </p:blipFill>
        <p:spPr>
          <a:xfrm>
            <a:off x="4890135" y="4111625"/>
            <a:ext cx="822960" cy="847090"/>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1" name="组合 20"/>
          <p:cNvGrpSpPr/>
          <p:nvPr/>
        </p:nvGrpSpPr>
        <p:grpSpPr>
          <a:xfrm>
            <a:off x="2310108" y="5305522"/>
            <a:ext cx="1990016" cy="270920"/>
            <a:chOff x="767677" y="1963897"/>
            <a:chExt cx="1313536" cy="270920"/>
          </a:xfrm>
        </p:grpSpPr>
        <p:sp>
          <p:nvSpPr>
            <p:cNvPr id="23" name="矩形: 圆角 22"/>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4" name="文本框 23"/>
            <p:cNvSpPr txBox="1"/>
            <p:nvPr/>
          </p:nvSpPr>
          <p:spPr>
            <a:xfrm>
              <a:off x="808794" y="1989478"/>
              <a:ext cx="1220529" cy="230832"/>
            </a:xfrm>
            <a:prstGeom prst="rect">
              <a:avLst/>
            </a:prstGeom>
            <a:noFill/>
          </p:spPr>
          <p:txBody>
            <a:bodyPr wrap="square" rtlCol="0">
              <a:spAutoFit/>
            </a:bodyPr>
            <a:lstStyle/>
            <a:p>
              <a:pPr algn="ctr">
                <a:spcBef>
                  <a:spcPts val="300"/>
                </a:spcBef>
                <a:defRPr/>
              </a:pPr>
              <a:r>
                <a:rPr lang="en-US" altLang="zh-CN" sz="900" dirty="0">
                  <a:solidFill>
                    <a:srgbClr val="FFFFFF"/>
                  </a:solidFill>
                  <a:latin typeface="Arial" panose="020B0604020202020204" pitchFamily="34" charset="0"/>
                  <a:cs typeface="Arial" panose="020B0604020202020204" pitchFamily="34" charset="0"/>
                </a:rPr>
                <a:t>Connects to PC/Phone/Tablet</a:t>
              </a:r>
            </a:p>
          </p:txBody>
        </p:sp>
      </p:grpSp>
      <p:sp>
        <p:nvSpPr>
          <p:cNvPr id="25" name="圆角矩形 24"/>
          <p:cNvSpPr>
            <a:spLocks noChangeArrowheads="1"/>
          </p:cNvSpPr>
          <p:nvPr/>
        </p:nvSpPr>
        <p:spPr bwMode="auto">
          <a:xfrm>
            <a:off x="10535607" y="3167480"/>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27" name="圆角矩形 24"/>
          <p:cNvSpPr>
            <a:spLocks noChangeArrowheads="1"/>
          </p:cNvSpPr>
          <p:nvPr/>
        </p:nvSpPr>
        <p:spPr bwMode="auto">
          <a:xfrm>
            <a:off x="10937114" y="4486474"/>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6" name="圆角矩形 24"/>
          <p:cNvSpPr>
            <a:spLocks noChangeArrowheads="1"/>
          </p:cNvSpPr>
          <p:nvPr/>
        </p:nvSpPr>
        <p:spPr bwMode="auto">
          <a:xfrm>
            <a:off x="10249189" y="5519023"/>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92" y="0"/>
            <a:ext cx="12191407" cy="6858000"/>
            <a:chOff x="592" y="0"/>
            <a:chExt cx="12191407" cy="685800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3" name="矩形: 圆角 22"/>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6" name="矩形 2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26"/>
          <p:cNvSpPr/>
          <p:nvPr/>
        </p:nvSpPr>
        <p:spPr>
          <a:xfrm>
            <a:off x="1533832" y="2782529"/>
            <a:ext cx="10658168" cy="3136490"/>
          </a:xfrm>
          <a:prstGeom prst="rect">
            <a:avLst/>
          </a:prstGeom>
          <a:solidFill>
            <a:srgbClr val="F9F9F9"/>
          </a:solidFill>
          <a:ln w="3175" cap="flat" cmpd="sng" algn="ctr">
            <a:noFill/>
            <a:prstDash val="solid"/>
            <a:miter lim="800000"/>
          </a:ln>
          <a:effectLst>
            <a:outerShdw blurRad="238252" dist="119126" dir="2700001" algn="tl" rotWithShape="0">
              <a:schemeClr val="bg2">
                <a:lumMod val="60000"/>
                <a:lumOff val="40000"/>
                <a:alpha val="40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767677" y="581634"/>
            <a:ext cx="10769897"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System </a:t>
            </a:r>
          </a:p>
          <a:p>
            <a:r>
              <a:rPr lang="en-US" altLang="zh-CN" dirty="0"/>
              <a:t>Built-in Wireless</a:t>
            </a:r>
            <a:endParaRPr lang="zh-CN" altLang="en-US" dirty="0"/>
          </a:p>
        </p:txBody>
      </p:sp>
      <p:pic>
        <p:nvPicPr>
          <p:cNvPr id="5" name="Picture 1" descr="D:\PPT推广\照片\1113-2最终.png"/>
          <p:cNvPicPr>
            <a:picLocks noChangeAspect="1" noChangeArrowheads="1"/>
          </p:cNvPicPr>
          <p:nvPr/>
        </p:nvPicPr>
        <p:blipFill>
          <a:blip r:embed="rId4" cstate="print"/>
          <a:srcRect/>
          <a:stretch>
            <a:fillRect/>
          </a:stretch>
        </p:blipFill>
        <p:spPr bwMode="auto">
          <a:xfrm>
            <a:off x="2428643" y="3883313"/>
            <a:ext cx="2229913" cy="830643"/>
          </a:xfrm>
          <a:prstGeom prst="rect">
            <a:avLst/>
          </a:prstGeom>
          <a:noFill/>
        </p:spPr>
      </p:pic>
      <p:cxnSp>
        <p:nvCxnSpPr>
          <p:cNvPr id="8" name="直接连接符 81"/>
          <p:cNvCxnSpPr>
            <a:cxnSpLocks noChangeShapeType="1"/>
          </p:cNvCxnSpPr>
          <p:nvPr/>
        </p:nvCxnSpPr>
        <p:spPr bwMode="auto">
          <a:xfrm>
            <a:off x="3255380" y="4161241"/>
            <a:ext cx="168476" cy="0"/>
          </a:xfrm>
          <a:prstGeom prst="line">
            <a:avLst/>
          </a:prstGeom>
          <a:noFill/>
          <a:ln w="12700" algn="ctr">
            <a:solidFill>
              <a:srgbClr val="FF0000"/>
            </a:solidFill>
            <a:round/>
          </a:ln>
        </p:spPr>
      </p:cxnSp>
      <p:pic>
        <p:nvPicPr>
          <p:cNvPr id="9" name="Picture 7" descr="C:\Users\DELL\Desktop\1113-芯片.png"/>
          <p:cNvPicPr>
            <a:picLocks noChangeAspect="1" noChangeArrowheads="1"/>
          </p:cNvPicPr>
          <p:nvPr/>
        </p:nvPicPr>
        <p:blipFill>
          <a:blip r:embed="rId5" cstate="print"/>
          <a:srcRect/>
          <a:stretch>
            <a:fillRect/>
          </a:stretch>
        </p:blipFill>
        <p:spPr bwMode="auto">
          <a:xfrm>
            <a:off x="3419923" y="3695993"/>
            <a:ext cx="497005" cy="533038"/>
          </a:xfrm>
          <a:prstGeom prst="rect">
            <a:avLst/>
          </a:prstGeom>
          <a:noFill/>
        </p:spPr>
      </p:pic>
      <p:sp>
        <p:nvSpPr>
          <p:cNvPr id="10" name="圆角矩形 46"/>
          <p:cNvSpPr/>
          <p:nvPr/>
        </p:nvSpPr>
        <p:spPr bwMode="auto">
          <a:xfrm>
            <a:off x="3424069" y="3690246"/>
            <a:ext cx="488582" cy="539417"/>
          </a:xfrm>
          <a:prstGeom prst="roundRect">
            <a:avLst>
              <a:gd name="adj" fmla="val 6260"/>
            </a:avLst>
          </a:prstGeom>
          <a:noFill/>
          <a:ln w="6350" algn="ctr">
            <a:solidFill>
              <a:schemeClr val="tx1"/>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12" name="直接连接符 81"/>
          <p:cNvCxnSpPr>
            <a:cxnSpLocks noChangeShapeType="1"/>
          </p:cNvCxnSpPr>
          <p:nvPr/>
        </p:nvCxnSpPr>
        <p:spPr bwMode="auto">
          <a:xfrm flipH="1">
            <a:off x="3858916" y="3907366"/>
            <a:ext cx="158075" cy="34394"/>
          </a:xfrm>
          <a:prstGeom prst="line">
            <a:avLst/>
          </a:prstGeom>
          <a:noFill/>
          <a:ln w="12700" algn="ctr">
            <a:solidFill>
              <a:srgbClr val="FF0000"/>
            </a:solidFill>
            <a:round/>
          </a:ln>
        </p:spPr>
      </p:cxnSp>
      <p:cxnSp>
        <p:nvCxnSpPr>
          <p:cNvPr id="6" name="直接连接符 81"/>
          <p:cNvCxnSpPr>
            <a:cxnSpLocks noChangeShapeType="1"/>
          </p:cNvCxnSpPr>
          <p:nvPr/>
        </p:nvCxnSpPr>
        <p:spPr bwMode="auto">
          <a:xfrm>
            <a:off x="2856606" y="4267371"/>
            <a:ext cx="0" cy="381304"/>
          </a:xfrm>
          <a:prstGeom prst="line">
            <a:avLst/>
          </a:prstGeom>
          <a:noFill/>
          <a:ln w="12700" algn="ctr">
            <a:solidFill>
              <a:srgbClr val="FF0000"/>
            </a:solidFill>
            <a:round/>
          </a:ln>
        </p:spPr>
      </p:cxnSp>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93945">
            <a:off x="3792031" y="3730366"/>
            <a:ext cx="118532" cy="118532"/>
          </a:xfrm>
          <a:prstGeom prst="rect">
            <a:avLst/>
          </a:prstGeom>
        </p:spPr>
      </p:pic>
      <p:sp>
        <p:nvSpPr>
          <p:cNvPr id="24" name="矩形: 一个圆顶角，剪去另一个顶角 23"/>
          <p:cNvSpPr/>
          <p:nvPr/>
        </p:nvSpPr>
        <p:spPr>
          <a:xfrm flipH="1">
            <a:off x="3728" y="2414702"/>
            <a:ext cx="2304096" cy="3735268"/>
          </a:xfrm>
          <a:prstGeom prst="snipRoundRect">
            <a:avLst>
              <a:gd name="adj1" fmla="val 26982"/>
              <a:gd name="adj2" fmla="val 0"/>
            </a:avLst>
          </a:prstGeom>
          <a:solidFill>
            <a:srgbClr val="FFFFFF"/>
          </a:solidFill>
          <a:ln>
            <a:noFill/>
          </a:ln>
          <a:effectLst>
            <a:outerShdw blurRad="50800" dist="50800" dir="5400000" algn="ctr" rotWithShape="0">
              <a:schemeClr val="bg2">
                <a:lumMod val="40000"/>
                <a:lumOff val="60000"/>
              </a:schemeClr>
            </a:outerShdw>
          </a:effectLst>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67" name="组合 66"/>
          <p:cNvGrpSpPr/>
          <p:nvPr/>
        </p:nvGrpSpPr>
        <p:grpSpPr>
          <a:xfrm>
            <a:off x="5083110" y="3500438"/>
            <a:ext cx="1012890" cy="1702306"/>
            <a:chOff x="5083110" y="3500438"/>
            <a:chExt cx="1012890" cy="170230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3110" y="3673737"/>
              <a:ext cx="881923" cy="1529007"/>
            </a:xfrm>
            <a:prstGeom prst="rect">
              <a:avLst/>
            </a:prstGeom>
          </p:spPr>
        </p:pic>
        <p:cxnSp>
          <p:nvCxnSpPr>
            <p:cNvPr id="51" name="直接连接符 81"/>
            <p:cNvCxnSpPr>
              <a:cxnSpLocks noChangeShapeType="1"/>
            </p:cNvCxnSpPr>
            <p:nvPr/>
          </p:nvCxnSpPr>
          <p:spPr bwMode="auto">
            <a:xfrm>
              <a:off x="5584896" y="4264569"/>
              <a:ext cx="511104" cy="0"/>
            </a:xfrm>
            <a:prstGeom prst="line">
              <a:avLst/>
            </a:prstGeom>
            <a:noFill/>
            <a:ln w="12700" algn="ctr">
              <a:solidFill>
                <a:srgbClr val="FF0000"/>
              </a:solidFill>
              <a:round/>
            </a:ln>
          </p:spPr>
        </p:cxnSp>
        <p:cxnSp>
          <p:nvCxnSpPr>
            <p:cNvPr id="54" name="直接连接符 81"/>
            <p:cNvCxnSpPr>
              <a:cxnSpLocks noChangeShapeType="1"/>
            </p:cNvCxnSpPr>
            <p:nvPr/>
          </p:nvCxnSpPr>
          <p:spPr bwMode="auto">
            <a:xfrm flipV="1">
              <a:off x="5653128" y="3500438"/>
              <a:ext cx="0" cy="557230"/>
            </a:xfrm>
            <a:prstGeom prst="line">
              <a:avLst/>
            </a:prstGeom>
            <a:noFill/>
            <a:ln w="12700" algn="ctr">
              <a:solidFill>
                <a:srgbClr val="FF0000"/>
              </a:solidFill>
              <a:round/>
            </a:ln>
          </p:spPr>
        </p:cxnSp>
      </p:gr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3200" y="3791983"/>
            <a:ext cx="2306608" cy="973501"/>
          </a:xfrm>
          <a:prstGeom prst="rect">
            <a:avLst/>
          </a:prstGeom>
        </p:spPr>
      </p:pic>
      <p:cxnSp>
        <p:nvCxnSpPr>
          <p:cNvPr id="60" name="直接连接符 81"/>
          <p:cNvCxnSpPr>
            <a:cxnSpLocks noChangeShapeType="1"/>
          </p:cNvCxnSpPr>
          <p:nvPr/>
        </p:nvCxnSpPr>
        <p:spPr bwMode="auto">
          <a:xfrm flipH="1">
            <a:off x="7808043" y="4244666"/>
            <a:ext cx="9818" cy="572136"/>
          </a:xfrm>
          <a:prstGeom prst="line">
            <a:avLst/>
          </a:prstGeom>
          <a:noFill/>
          <a:ln w="12700" algn="ctr">
            <a:solidFill>
              <a:srgbClr val="FF0000"/>
            </a:solidFill>
            <a:round/>
          </a:ln>
        </p:spPr>
      </p:cxnSp>
      <p:cxnSp>
        <p:nvCxnSpPr>
          <p:cNvPr id="62" name="直接连接符 81"/>
          <p:cNvCxnSpPr>
            <a:cxnSpLocks noChangeShapeType="1"/>
          </p:cNvCxnSpPr>
          <p:nvPr/>
        </p:nvCxnSpPr>
        <p:spPr bwMode="auto">
          <a:xfrm flipV="1">
            <a:off x="8086405" y="3610188"/>
            <a:ext cx="0" cy="557230"/>
          </a:xfrm>
          <a:prstGeom prst="line">
            <a:avLst/>
          </a:prstGeom>
          <a:noFill/>
          <a:ln w="12700" algn="ctr">
            <a:solidFill>
              <a:srgbClr val="FF0000"/>
            </a:solidFill>
            <a:round/>
          </a:ln>
        </p:spPr>
      </p:cxnSp>
      <p:grpSp>
        <p:nvGrpSpPr>
          <p:cNvPr id="79" name="组合 78"/>
          <p:cNvGrpSpPr/>
          <p:nvPr/>
        </p:nvGrpSpPr>
        <p:grpSpPr>
          <a:xfrm>
            <a:off x="9589284" y="3607555"/>
            <a:ext cx="2155959" cy="1157929"/>
            <a:chOff x="9375887" y="3607555"/>
            <a:chExt cx="2155959" cy="1157929"/>
          </a:xfrm>
        </p:grpSpPr>
        <p:pic>
          <p:nvPicPr>
            <p:cNvPr id="14" name="Picture 4" descr="C:\Users\DELL\Desktop\1141-WL.png"/>
            <p:cNvPicPr>
              <a:picLocks noChangeAspect="1" noChangeArrowheads="1"/>
            </p:cNvPicPr>
            <p:nvPr/>
          </p:nvPicPr>
          <p:blipFill>
            <a:blip r:embed="rId9" cstate="print"/>
            <a:srcRect/>
            <a:stretch>
              <a:fillRect/>
            </a:stretch>
          </p:blipFill>
          <p:spPr bwMode="auto">
            <a:xfrm>
              <a:off x="9375887" y="3757420"/>
              <a:ext cx="2155959" cy="974493"/>
            </a:xfrm>
            <a:prstGeom prst="rect">
              <a:avLst/>
            </a:prstGeom>
            <a:noFill/>
          </p:spPr>
        </p:pic>
        <p:cxnSp>
          <p:nvCxnSpPr>
            <p:cNvPr id="15" name="直接连接符 81"/>
            <p:cNvCxnSpPr>
              <a:cxnSpLocks noChangeShapeType="1"/>
            </p:cNvCxnSpPr>
            <p:nvPr/>
          </p:nvCxnSpPr>
          <p:spPr bwMode="auto">
            <a:xfrm>
              <a:off x="9809490" y="4325355"/>
              <a:ext cx="0" cy="440129"/>
            </a:xfrm>
            <a:prstGeom prst="line">
              <a:avLst/>
            </a:prstGeom>
            <a:noFill/>
            <a:ln w="12700" algn="ctr">
              <a:solidFill>
                <a:srgbClr val="FF0000"/>
              </a:solidFill>
              <a:round/>
            </a:ln>
          </p:spPr>
        </p:cxnSp>
        <p:cxnSp>
          <p:nvCxnSpPr>
            <p:cNvPr id="17" name="直接连接符 81"/>
            <p:cNvCxnSpPr>
              <a:cxnSpLocks noChangeShapeType="1"/>
            </p:cNvCxnSpPr>
            <p:nvPr/>
          </p:nvCxnSpPr>
          <p:spPr bwMode="auto">
            <a:xfrm>
              <a:off x="10257917" y="4173088"/>
              <a:ext cx="153088" cy="844"/>
            </a:xfrm>
            <a:prstGeom prst="line">
              <a:avLst/>
            </a:prstGeom>
            <a:noFill/>
            <a:ln w="12700" algn="ctr">
              <a:solidFill>
                <a:srgbClr val="FF0000"/>
              </a:solidFill>
              <a:round/>
            </a:ln>
          </p:spPr>
        </p:cxnSp>
        <p:pic>
          <p:nvPicPr>
            <p:cNvPr id="18" name="Picture 6" descr="C:\Users\DELL\Desktop\1141--芯片.png"/>
            <p:cNvPicPr>
              <a:picLocks noChangeAspect="1" noChangeArrowheads="1"/>
            </p:cNvPicPr>
            <p:nvPr/>
          </p:nvPicPr>
          <p:blipFill>
            <a:blip r:embed="rId10" cstate="print"/>
            <a:srcRect/>
            <a:stretch>
              <a:fillRect/>
            </a:stretch>
          </p:blipFill>
          <p:spPr bwMode="auto">
            <a:xfrm>
              <a:off x="10393438" y="3607555"/>
              <a:ext cx="589391" cy="621954"/>
            </a:xfrm>
            <a:prstGeom prst="rect">
              <a:avLst/>
            </a:prstGeom>
            <a:noFill/>
          </p:spPr>
        </p:pic>
        <p:sp>
          <p:nvSpPr>
            <p:cNvPr id="19" name="圆角矩形 42"/>
            <p:cNvSpPr/>
            <p:nvPr/>
          </p:nvSpPr>
          <p:spPr bwMode="auto">
            <a:xfrm>
              <a:off x="10410890" y="3608193"/>
              <a:ext cx="556859" cy="612686"/>
            </a:xfrm>
            <a:prstGeom prst="roundRect">
              <a:avLst>
                <a:gd name="adj" fmla="val 6260"/>
              </a:avLst>
            </a:prstGeom>
            <a:noFill/>
            <a:ln w="6350" algn="ctr">
              <a:solidFill>
                <a:schemeClr val="tx1"/>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21" name="直接连接符 81"/>
            <p:cNvCxnSpPr>
              <a:cxnSpLocks noChangeShapeType="1"/>
            </p:cNvCxnSpPr>
            <p:nvPr/>
          </p:nvCxnSpPr>
          <p:spPr bwMode="auto">
            <a:xfrm flipH="1">
              <a:off x="10881623" y="3892676"/>
              <a:ext cx="244547" cy="7902"/>
            </a:xfrm>
            <a:prstGeom prst="line">
              <a:avLst/>
            </a:prstGeom>
            <a:noFill/>
            <a:ln w="12700" algn="ctr">
              <a:solidFill>
                <a:srgbClr val="FF0000"/>
              </a:solidFill>
              <a:round/>
            </a:ln>
          </p:spPr>
        </p:cxnSp>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793945">
              <a:off x="10808521" y="3628315"/>
              <a:ext cx="134632" cy="134632"/>
            </a:xfrm>
            <a:prstGeom prst="rect">
              <a:avLst/>
            </a:prstGeom>
          </p:spPr>
        </p:pic>
      </p:grpSp>
      <p:cxnSp>
        <p:nvCxnSpPr>
          <p:cNvPr id="76" name="直接连接符 75"/>
          <p:cNvCxnSpPr/>
          <p:nvPr/>
        </p:nvCxnSpPr>
        <p:spPr bwMode="auto">
          <a:xfrm>
            <a:off x="4866968" y="3500438"/>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cxnSp>
        <p:nvCxnSpPr>
          <p:cNvPr id="77" name="直接连接符 76"/>
          <p:cNvCxnSpPr/>
          <p:nvPr/>
        </p:nvCxnSpPr>
        <p:spPr bwMode="auto">
          <a:xfrm>
            <a:off x="6848168" y="3496819"/>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cxnSp>
        <p:nvCxnSpPr>
          <p:cNvPr id="78" name="直接连接符 77"/>
          <p:cNvCxnSpPr/>
          <p:nvPr/>
        </p:nvCxnSpPr>
        <p:spPr bwMode="auto">
          <a:xfrm>
            <a:off x="9384891" y="3496819"/>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pic>
        <p:nvPicPr>
          <p:cNvPr id="80" name="图片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93945">
            <a:off x="5714338" y="3882765"/>
            <a:ext cx="118532" cy="118532"/>
          </a:xfrm>
          <a:prstGeom prst="rect">
            <a:avLst/>
          </a:prstGeom>
        </p:spPr>
      </p:pic>
      <p:pic>
        <p:nvPicPr>
          <p:cNvPr id="81" name="图片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93945">
            <a:off x="8167150" y="3789580"/>
            <a:ext cx="118532" cy="118532"/>
          </a:xfrm>
          <a:prstGeom prst="rect">
            <a:avLst/>
          </a:prstGeom>
        </p:spPr>
      </p:pic>
      <p:pic>
        <p:nvPicPr>
          <p:cNvPr id="3" name="图片 2" descr="第10页2"/>
          <p:cNvPicPr>
            <a:picLocks noChangeAspect="1"/>
          </p:cNvPicPr>
          <p:nvPr/>
        </p:nvPicPr>
        <p:blipFill>
          <a:blip r:embed="rId12"/>
          <a:stretch>
            <a:fillRect/>
          </a:stretch>
        </p:blipFill>
        <p:spPr>
          <a:xfrm>
            <a:off x="30480" y="3172460"/>
            <a:ext cx="2223135" cy="1868805"/>
          </a:xfrm>
          <a:prstGeom prst="rect">
            <a:avLst/>
          </a:prstGeom>
        </p:spPr>
      </p:pic>
      <p:pic>
        <p:nvPicPr>
          <p:cNvPr id="42" name="图片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7887211">
            <a:off x="158519" y="4239107"/>
            <a:ext cx="213223" cy="213223"/>
          </a:xfrm>
          <a:prstGeom prst="rect">
            <a:avLst/>
          </a:prstGeom>
        </p:spPr>
      </p:pic>
      <p:sp>
        <p:nvSpPr>
          <p:cNvPr id="28" name="矩形 27"/>
          <p:cNvSpPr/>
          <p:nvPr/>
        </p:nvSpPr>
        <p:spPr>
          <a:xfrm>
            <a:off x="-10795" y="1542238"/>
            <a:ext cx="5448270" cy="69367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文本框 21"/>
          <p:cNvSpPr txBox="1"/>
          <p:nvPr/>
        </p:nvSpPr>
        <p:spPr>
          <a:xfrm>
            <a:off x="601428" y="1633598"/>
            <a:ext cx="4742097" cy="559127"/>
          </a:xfrm>
          <a:prstGeom prst="rect">
            <a:avLst/>
          </a:prstGeom>
          <a:noFill/>
        </p:spPr>
        <p:txBody>
          <a:bodyPr wrap="square" rtlCol="0">
            <a:spAutoFit/>
          </a:bodyPr>
          <a:lstStyle>
            <a:defPPr>
              <a:defRPr lang="zh-CN"/>
            </a:defPPr>
            <a:lvl1pPr>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The built-in wireless measuring tool sends data, and receiver received data</a:t>
            </a:r>
          </a:p>
          <a:p>
            <a:r>
              <a:rPr lang="en-US" altLang="zh-CN" dirty="0"/>
              <a:t> T</a:t>
            </a:r>
            <a:r>
              <a:rPr lang="en-US" altLang="zh-CN" dirty="0">
                <a:sym typeface="+mn-ea"/>
              </a:rPr>
              <a:t>ransmission distance 10m</a:t>
            </a:r>
            <a:r>
              <a:rPr lang="en-US" altLang="zh-CN" dirty="0"/>
              <a:t>(unobstructed, no electromagnetic interference)</a:t>
            </a:r>
          </a:p>
          <a:p>
            <a:r>
              <a:rPr lang="en-US" altLang="zh-CN" dirty="0">
                <a:sym typeface="+mn-ea"/>
              </a:rPr>
              <a:t> </a:t>
            </a:r>
            <a:r>
              <a:rPr lang="en-US" altLang="zh-CN" dirty="0"/>
              <a:t>Trigger the </a:t>
            </a:r>
            <a:r>
              <a:rPr lang="en-US" altLang="zh-CN" dirty="0">
                <a:sym typeface="+mn-ea"/>
              </a:rPr>
              <a:t>transmit</a:t>
            </a:r>
            <a:r>
              <a:rPr lang="en-US" altLang="zh-CN" dirty="0"/>
              <a:t> button of measuring tool to wirelessly transfer data to the PC/phone</a:t>
            </a:r>
          </a:p>
        </p:txBody>
      </p:sp>
      <p:sp>
        <p:nvSpPr>
          <p:cNvPr id="29" name="圆角矩形 24"/>
          <p:cNvSpPr>
            <a:spLocks noChangeArrowheads="1"/>
          </p:cNvSpPr>
          <p:nvPr/>
        </p:nvSpPr>
        <p:spPr bwMode="auto">
          <a:xfrm>
            <a:off x="2495390" y="4638597"/>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4" name="圆角矩形 24"/>
          <p:cNvSpPr>
            <a:spLocks noChangeArrowheads="1"/>
          </p:cNvSpPr>
          <p:nvPr/>
        </p:nvSpPr>
        <p:spPr bwMode="auto">
          <a:xfrm>
            <a:off x="4002078" y="3792578"/>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6" name="圆角矩形 24"/>
          <p:cNvSpPr>
            <a:spLocks noChangeArrowheads="1"/>
          </p:cNvSpPr>
          <p:nvPr/>
        </p:nvSpPr>
        <p:spPr bwMode="auto">
          <a:xfrm>
            <a:off x="5170158" y="3301156"/>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7" name="圆角矩形 24"/>
          <p:cNvSpPr>
            <a:spLocks noChangeArrowheads="1"/>
          </p:cNvSpPr>
          <p:nvPr/>
        </p:nvSpPr>
        <p:spPr bwMode="auto">
          <a:xfrm>
            <a:off x="6042694" y="4155160"/>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8" name="圆角矩形 24"/>
          <p:cNvSpPr>
            <a:spLocks noChangeArrowheads="1"/>
          </p:cNvSpPr>
          <p:nvPr/>
        </p:nvSpPr>
        <p:spPr bwMode="auto">
          <a:xfrm>
            <a:off x="7624543" y="3437239"/>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9" name="圆角矩形 24"/>
          <p:cNvSpPr>
            <a:spLocks noChangeArrowheads="1"/>
          </p:cNvSpPr>
          <p:nvPr/>
        </p:nvSpPr>
        <p:spPr bwMode="auto">
          <a:xfrm>
            <a:off x="7462918" y="4816802"/>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0" name="圆角矩形 24"/>
          <p:cNvSpPr>
            <a:spLocks noChangeArrowheads="1"/>
          </p:cNvSpPr>
          <p:nvPr/>
        </p:nvSpPr>
        <p:spPr bwMode="auto">
          <a:xfrm>
            <a:off x="11308069" y="3690246"/>
            <a:ext cx="612179" cy="363600"/>
          </a:xfrm>
          <a:prstGeom prst="roundRect">
            <a:avLst>
              <a:gd name="adj" fmla="val 9396"/>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a:t>
            </a:r>
          </a:p>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1" name="圆角矩形 24"/>
          <p:cNvSpPr>
            <a:spLocks noChangeArrowheads="1"/>
          </p:cNvSpPr>
          <p:nvPr/>
        </p:nvSpPr>
        <p:spPr bwMode="auto">
          <a:xfrm>
            <a:off x="9649578" y="4763909"/>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221.6440157480315,&quot;left&quot;:516.8017322834646,&quot;top&quot;:147.25070866141732,&quot;width&quot;:436.0155905511809}"/>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21.6440157480315,&quot;left&quot;:516.8017322834646,&quot;top&quot;:147.25070866141732,&quot;width&quot;:436.0155905511809}"/>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21.6440157480315,&quot;left&quot;:516.8017322834646,&quot;top&quot;:147.25070866141732,&quot;width&quot;:436.0155905511809}"/>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21.6440157480315,&quot;left&quot;:516.8017322834646,&quot;top&quot;:147.25070866141732,&quot;width&quot;:436.0155905511809}"/>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effectLst>
          <a:outerShdw blurRad="50800" dist="38100" dir="2700000" algn="tl" rotWithShape="0">
            <a:prstClr val="black">
              <a:alpha val="40000"/>
            </a:prstClr>
          </a:outerShdw>
        </a:effectLst>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3069</Words>
  <Application>Microsoft Office PowerPoint</Application>
  <PresentationFormat>宽屏</PresentationFormat>
  <Paragraphs>441</Paragraphs>
  <Slides>35</Slides>
  <Notes>9</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35</vt:i4>
      </vt:variant>
    </vt:vector>
  </HeadingPairs>
  <TitlesOfParts>
    <vt:vector size="52" baseType="lpstr">
      <vt:lpstr>MiSans</vt:lpstr>
      <vt:lpstr>等线</vt:lpstr>
      <vt:lpstr>等线 Light</vt:lpstr>
      <vt:lpstr>思源黑体</vt:lpstr>
      <vt:lpstr>思源黑体 CN Bold</vt:lpstr>
      <vt:lpstr>思源黑体 CN Heavy</vt:lpstr>
      <vt:lpstr>思源黑体 CN Medium</vt:lpstr>
      <vt:lpstr>思源黑体 CN Regular</vt:lpstr>
      <vt:lpstr>思源黑体 Medium</vt:lpstr>
      <vt:lpstr>微软雅黑</vt:lpstr>
      <vt:lpstr>126-CAI978</vt:lpstr>
      <vt:lpstr>Arial</vt:lpstr>
      <vt:lpstr>Arial Black</vt:lpstr>
      <vt:lpstr>Calibri</vt:lpstr>
      <vt:lpstr>Helvetica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陆心怡</cp:lastModifiedBy>
  <cp:revision>2395</cp:revision>
  <dcterms:created xsi:type="dcterms:W3CDTF">2025-01-08T07:12:00Z</dcterms:created>
  <dcterms:modified xsi:type="dcterms:W3CDTF">2026-05-22T02:53:10Z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93A66FE00EC64165A71720D89FD05A86_13</vt:lpwstr>
  </property>
  <property fmtid="{D5CDD505-2E9C-101B-9397-08002B2CF9AE}" pid="3" name="KSOProductBuildVer">
    <vt:lpwstr>2052-12.1.0.25865</vt:lpwstr>
  </property>
</Properties>
</file>